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72" r:id="rId8"/>
    <p:sldId id="262" r:id="rId9"/>
    <p:sldId id="263" r:id="rId10"/>
    <p:sldId id="268" r:id="rId11"/>
    <p:sldId id="269" r:id="rId12"/>
    <p:sldId id="270" r:id="rId13"/>
    <p:sldId id="266" r:id="rId14"/>
    <p:sldId id="265" r:id="rId15"/>
    <p:sldId id="287" r:id="rId16"/>
    <p:sldId id="267" r:id="rId17"/>
    <p:sldId id="283" r:id="rId18"/>
    <p:sldId id="279" r:id="rId19"/>
    <p:sldId id="286" r:id="rId20"/>
    <p:sldId id="280" r:id="rId21"/>
    <p:sldId id="281" r:id="rId22"/>
    <p:sldId id="285" r:id="rId23"/>
    <p:sldId id="274" r:id="rId24"/>
    <p:sldId id="271" r:id="rId25"/>
    <p:sldId id="275" r:id="rId26"/>
    <p:sldId id="276" r:id="rId27"/>
    <p:sldId id="278" r:id="rId28"/>
    <p:sldId id="27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6FF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C43B9-A583-4C44-8580-3144C90F7C47}" type="doc">
      <dgm:prSet loTypeId="urn:microsoft.com/office/officeart/2016/7/layout/BasicProcessNew" loCatId="process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6FF80CDF-60F8-4C0C-8DAD-3C578B37A28C}">
      <dgm:prSet/>
      <dgm:spPr/>
      <dgm:t>
        <a:bodyPr/>
        <a:lstStyle/>
        <a:p>
          <a:r>
            <a:rPr lang="en-US" b="0" i="0" dirty="0"/>
            <a:t>Provide opportunities to the students in the sector of Economic welfare and development by including skills, analytical aptitude and scientific approach </a:t>
          </a:r>
          <a:endParaRPr lang="en-US" dirty="0"/>
        </a:p>
      </dgm:t>
    </dgm:pt>
    <dgm:pt modelId="{A7A06600-520D-46D7-AD3D-19F30B914092}" type="parTrans" cxnId="{BB79F810-DE75-40DE-90C6-3850AF09EF7E}">
      <dgm:prSet/>
      <dgm:spPr/>
      <dgm:t>
        <a:bodyPr/>
        <a:lstStyle/>
        <a:p>
          <a:endParaRPr lang="en-US"/>
        </a:p>
      </dgm:t>
    </dgm:pt>
    <dgm:pt modelId="{3AD659ED-F9A3-4398-926B-B19AC15E6324}" type="sibTrans" cxnId="{BB79F810-DE75-40DE-90C6-3850AF09EF7E}">
      <dgm:prSet/>
      <dgm:spPr/>
      <dgm:t>
        <a:bodyPr/>
        <a:lstStyle/>
        <a:p>
          <a:endParaRPr lang="en-US"/>
        </a:p>
      </dgm:t>
    </dgm:pt>
    <dgm:pt modelId="{403FBFED-DCF7-4F39-B654-91C954FE2EB2}">
      <dgm:prSet/>
      <dgm:spPr/>
      <dgm:t>
        <a:bodyPr/>
        <a:lstStyle/>
        <a:p>
          <a:r>
            <a:rPr lang="en-US" b="0" i="0" dirty="0"/>
            <a:t>Enabling students to solve the economic and social problems of present era. </a:t>
          </a:r>
          <a:endParaRPr lang="en-US" dirty="0"/>
        </a:p>
      </dgm:t>
    </dgm:pt>
    <dgm:pt modelId="{0DDA47CD-BED5-4A9C-8422-831B458C036B}" type="parTrans" cxnId="{5A2AA6FC-F50D-4A9C-9B8B-3C147281E26A}">
      <dgm:prSet/>
      <dgm:spPr/>
      <dgm:t>
        <a:bodyPr/>
        <a:lstStyle/>
        <a:p>
          <a:endParaRPr lang="en-US"/>
        </a:p>
      </dgm:t>
    </dgm:pt>
    <dgm:pt modelId="{79AF498E-11DC-4F44-AD73-0B8F4FAA1681}" type="sibTrans" cxnId="{5A2AA6FC-F50D-4A9C-9B8B-3C147281E26A}">
      <dgm:prSet/>
      <dgm:spPr/>
      <dgm:t>
        <a:bodyPr/>
        <a:lstStyle/>
        <a:p>
          <a:endParaRPr lang="en-US"/>
        </a:p>
      </dgm:t>
    </dgm:pt>
    <dgm:pt modelId="{32D3F6F7-0A0D-4E70-B5B2-A5E7410B22EA}" type="pres">
      <dgm:prSet presAssocID="{5AFC43B9-A583-4C44-8580-3144C90F7C47}" presName="Name0" presStyleCnt="0">
        <dgm:presLayoutVars>
          <dgm:dir/>
          <dgm:resizeHandles val="exact"/>
        </dgm:presLayoutVars>
      </dgm:prSet>
      <dgm:spPr/>
    </dgm:pt>
    <dgm:pt modelId="{34DC70F6-59A8-4737-825A-9D1DE97F339D}" type="pres">
      <dgm:prSet presAssocID="{6FF80CDF-60F8-4C0C-8DAD-3C578B37A28C}" presName="node" presStyleLbl="node1" presStyleIdx="0" presStyleCnt="3">
        <dgm:presLayoutVars>
          <dgm:bulletEnabled val="1"/>
        </dgm:presLayoutVars>
      </dgm:prSet>
      <dgm:spPr/>
    </dgm:pt>
    <dgm:pt modelId="{FE3633D6-4321-481D-A7B9-6A8205ECE2DC}" type="pres">
      <dgm:prSet presAssocID="{3AD659ED-F9A3-4398-926B-B19AC15E6324}" presName="sibTransSpacerBeforeConnector" presStyleCnt="0"/>
      <dgm:spPr/>
    </dgm:pt>
    <dgm:pt modelId="{4A2D4DB4-4F0C-4E57-8E9F-4B2207822051}" type="pres">
      <dgm:prSet presAssocID="{3AD659ED-F9A3-4398-926B-B19AC15E6324}" presName="sibTrans" presStyleLbl="node1" presStyleIdx="1" presStyleCnt="3"/>
      <dgm:spPr/>
    </dgm:pt>
    <dgm:pt modelId="{65197AFA-0CC8-4E9E-B41F-13CD0310AB22}" type="pres">
      <dgm:prSet presAssocID="{3AD659ED-F9A3-4398-926B-B19AC15E6324}" presName="sibTransSpacerAfterConnector" presStyleCnt="0"/>
      <dgm:spPr/>
    </dgm:pt>
    <dgm:pt modelId="{5D3FFC89-D704-4E4A-A62D-BB64D74288C8}" type="pres">
      <dgm:prSet presAssocID="{403FBFED-DCF7-4F39-B654-91C954FE2EB2}" presName="node" presStyleLbl="node1" presStyleIdx="2" presStyleCnt="3">
        <dgm:presLayoutVars>
          <dgm:bulletEnabled val="1"/>
        </dgm:presLayoutVars>
      </dgm:prSet>
      <dgm:spPr/>
    </dgm:pt>
  </dgm:ptLst>
  <dgm:cxnLst>
    <dgm:cxn modelId="{BB79F810-DE75-40DE-90C6-3850AF09EF7E}" srcId="{5AFC43B9-A583-4C44-8580-3144C90F7C47}" destId="{6FF80CDF-60F8-4C0C-8DAD-3C578B37A28C}" srcOrd="0" destOrd="0" parTransId="{A7A06600-520D-46D7-AD3D-19F30B914092}" sibTransId="{3AD659ED-F9A3-4398-926B-B19AC15E6324}"/>
    <dgm:cxn modelId="{7C5D675C-6E88-4C08-A58A-E572E210A30A}" type="presOf" srcId="{5AFC43B9-A583-4C44-8580-3144C90F7C47}" destId="{32D3F6F7-0A0D-4E70-B5B2-A5E7410B22EA}" srcOrd="0" destOrd="0" presId="urn:microsoft.com/office/officeart/2016/7/layout/BasicProcessNew"/>
    <dgm:cxn modelId="{1E24A76F-38A1-43D6-9890-468D6C189264}" type="presOf" srcId="{403FBFED-DCF7-4F39-B654-91C954FE2EB2}" destId="{5D3FFC89-D704-4E4A-A62D-BB64D74288C8}" srcOrd="0" destOrd="0" presId="urn:microsoft.com/office/officeart/2016/7/layout/BasicProcessNew"/>
    <dgm:cxn modelId="{C4C1CD56-F783-489B-B4C1-164B8C1049C0}" type="presOf" srcId="{6FF80CDF-60F8-4C0C-8DAD-3C578B37A28C}" destId="{34DC70F6-59A8-4737-825A-9D1DE97F339D}" srcOrd="0" destOrd="0" presId="urn:microsoft.com/office/officeart/2016/7/layout/BasicProcessNew"/>
    <dgm:cxn modelId="{C3732DF2-0FD1-408F-88C5-51E06F09261F}" type="presOf" srcId="{3AD659ED-F9A3-4398-926B-B19AC15E6324}" destId="{4A2D4DB4-4F0C-4E57-8E9F-4B2207822051}" srcOrd="0" destOrd="0" presId="urn:microsoft.com/office/officeart/2016/7/layout/BasicProcessNew"/>
    <dgm:cxn modelId="{5A2AA6FC-F50D-4A9C-9B8B-3C147281E26A}" srcId="{5AFC43B9-A583-4C44-8580-3144C90F7C47}" destId="{403FBFED-DCF7-4F39-B654-91C954FE2EB2}" srcOrd="1" destOrd="0" parTransId="{0DDA47CD-BED5-4A9C-8422-831B458C036B}" sibTransId="{79AF498E-11DC-4F44-AD73-0B8F4FAA1681}"/>
    <dgm:cxn modelId="{D0E610D4-E23C-4466-A1D6-D464FDE91B28}" type="presParOf" srcId="{32D3F6F7-0A0D-4E70-B5B2-A5E7410B22EA}" destId="{34DC70F6-59A8-4737-825A-9D1DE97F339D}" srcOrd="0" destOrd="0" presId="urn:microsoft.com/office/officeart/2016/7/layout/BasicProcessNew"/>
    <dgm:cxn modelId="{8EBF893A-AAD1-4E40-918E-518F96D8E485}" type="presParOf" srcId="{32D3F6F7-0A0D-4E70-B5B2-A5E7410B22EA}" destId="{FE3633D6-4321-481D-A7B9-6A8205ECE2DC}" srcOrd="1" destOrd="0" presId="urn:microsoft.com/office/officeart/2016/7/layout/BasicProcessNew"/>
    <dgm:cxn modelId="{86CBB6DE-F3ED-467C-B4E9-D4C529E5AB67}" type="presParOf" srcId="{32D3F6F7-0A0D-4E70-B5B2-A5E7410B22EA}" destId="{4A2D4DB4-4F0C-4E57-8E9F-4B2207822051}" srcOrd="2" destOrd="0" presId="urn:microsoft.com/office/officeart/2016/7/layout/BasicProcessNew"/>
    <dgm:cxn modelId="{91E507CD-6954-4BCA-BBEF-4842E1179BCC}" type="presParOf" srcId="{32D3F6F7-0A0D-4E70-B5B2-A5E7410B22EA}" destId="{65197AFA-0CC8-4E9E-B41F-13CD0310AB22}" srcOrd="3" destOrd="0" presId="urn:microsoft.com/office/officeart/2016/7/layout/BasicProcessNew"/>
    <dgm:cxn modelId="{26AA9911-2323-49F4-B797-533D72A8E493}" type="presParOf" srcId="{32D3F6F7-0A0D-4E70-B5B2-A5E7410B22EA}" destId="{5D3FFC89-D704-4E4A-A62D-BB64D74288C8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413EB4-9542-4456-B346-FBEF5A651239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44223FB-AFC3-45F4-AB85-F23761F2EAD7}">
      <dgm:prSet/>
      <dgm:spPr/>
      <dgm:t>
        <a:bodyPr/>
        <a:lstStyle/>
        <a:p>
          <a:r>
            <a:rPr lang="en-IN" b="0" i="0"/>
            <a:t>M.A. Economics</a:t>
          </a:r>
          <a:endParaRPr lang="en-US"/>
        </a:p>
      </dgm:t>
    </dgm:pt>
    <dgm:pt modelId="{5844BDC4-D7D0-4088-8E56-F1264CEFFAF3}" type="parTrans" cxnId="{7F8EC844-D606-48AF-BC72-C985118FCA8C}">
      <dgm:prSet/>
      <dgm:spPr/>
      <dgm:t>
        <a:bodyPr/>
        <a:lstStyle/>
        <a:p>
          <a:endParaRPr lang="en-US"/>
        </a:p>
      </dgm:t>
    </dgm:pt>
    <dgm:pt modelId="{C11B45C4-152C-425E-BA87-AE1D9381FFD0}" type="sibTrans" cxnId="{7F8EC844-D606-48AF-BC72-C985118FCA8C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26A9E23B-2555-4961-882C-95E4B6A71B94}">
      <dgm:prSet/>
      <dgm:spPr/>
      <dgm:t>
        <a:bodyPr/>
        <a:lstStyle/>
        <a:p>
          <a:r>
            <a:rPr lang="en-IN" b="0" i="0"/>
            <a:t>Ph.D</a:t>
          </a:r>
          <a:endParaRPr lang="en-US"/>
        </a:p>
      </dgm:t>
    </dgm:pt>
    <dgm:pt modelId="{E49B588A-1228-4BFE-AF63-C024C0156508}" type="parTrans" cxnId="{7D6C6C61-EB53-4028-AEDE-61FF440A9BB4}">
      <dgm:prSet/>
      <dgm:spPr/>
      <dgm:t>
        <a:bodyPr/>
        <a:lstStyle/>
        <a:p>
          <a:endParaRPr lang="en-US"/>
        </a:p>
      </dgm:t>
    </dgm:pt>
    <dgm:pt modelId="{869080E7-E948-4DFB-B626-D826BD0BD107}" type="sibTrans" cxnId="{7D6C6C61-EB53-4028-AEDE-61FF440A9BB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1B4A088-F5BE-4107-87B4-B0C6ADDAFD00}" type="pres">
      <dgm:prSet presAssocID="{6D413EB4-9542-4456-B346-FBEF5A651239}" presName="Name0" presStyleCnt="0">
        <dgm:presLayoutVars>
          <dgm:animLvl val="lvl"/>
          <dgm:resizeHandles val="exact"/>
        </dgm:presLayoutVars>
      </dgm:prSet>
      <dgm:spPr/>
    </dgm:pt>
    <dgm:pt modelId="{9C6B85F0-F58E-489B-BF1C-00E1E8C42E44}" type="pres">
      <dgm:prSet presAssocID="{E44223FB-AFC3-45F4-AB85-F23761F2EAD7}" presName="compositeNode" presStyleCnt="0">
        <dgm:presLayoutVars>
          <dgm:bulletEnabled val="1"/>
        </dgm:presLayoutVars>
      </dgm:prSet>
      <dgm:spPr/>
    </dgm:pt>
    <dgm:pt modelId="{4D5E44D1-1D52-44B8-84B2-CB098D073CC7}" type="pres">
      <dgm:prSet presAssocID="{E44223FB-AFC3-45F4-AB85-F23761F2EAD7}" presName="bgRect" presStyleLbl="alignNode1" presStyleIdx="0" presStyleCnt="2"/>
      <dgm:spPr/>
    </dgm:pt>
    <dgm:pt modelId="{491DCA34-6F04-4853-9876-B0B4C1722072}" type="pres">
      <dgm:prSet presAssocID="{C11B45C4-152C-425E-BA87-AE1D9381FFD0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9EB9950C-1437-4A01-8566-77B278B44D96}" type="pres">
      <dgm:prSet presAssocID="{E44223FB-AFC3-45F4-AB85-F23761F2EAD7}" presName="nodeRect" presStyleLbl="alignNode1" presStyleIdx="0" presStyleCnt="2">
        <dgm:presLayoutVars>
          <dgm:bulletEnabled val="1"/>
        </dgm:presLayoutVars>
      </dgm:prSet>
      <dgm:spPr/>
    </dgm:pt>
    <dgm:pt modelId="{20F657B6-49F5-4D6F-9192-D0FE39887189}" type="pres">
      <dgm:prSet presAssocID="{C11B45C4-152C-425E-BA87-AE1D9381FFD0}" presName="sibTrans" presStyleCnt="0"/>
      <dgm:spPr/>
    </dgm:pt>
    <dgm:pt modelId="{DD7DB060-4812-4552-AB97-F4AD37AEE6EB}" type="pres">
      <dgm:prSet presAssocID="{26A9E23B-2555-4961-882C-95E4B6A71B94}" presName="compositeNode" presStyleCnt="0">
        <dgm:presLayoutVars>
          <dgm:bulletEnabled val="1"/>
        </dgm:presLayoutVars>
      </dgm:prSet>
      <dgm:spPr/>
    </dgm:pt>
    <dgm:pt modelId="{5B710128-E574-49A2-9E89-0CFA994F21A0}" type="pres">
      <dgm:prSet presAssocID="{26A9E23B-2555-4961-882C-95E4B6A71B94}" presName="bgRect" presStyleLbl="alignNode1" presStyleIdx="1" presStyleCnt="2"/>
      <dgm:spPr/>
    </dgm:pt>
    <dgm:pt modelId="{8C17C109-5589-4B0B-8A3F-77EC6BE13665}" type="pres">
      <dgm:prSet presAssocID="{869080E7-E948-4DFB-B626-D826BD0BD107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D242151F-BB6E-4ECD-A0C0-56B26359A782}" type="pres">
      <dgm:prSet presAssocID="{26A9E23B-2555-4961-882C-95E4B6A71B94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AA7D7305-1CE3-4053-B5BB-0D8E3C126231}" type="presOf" srcId="{869080E7-E948-4DFB-B626-D826BD0BD107}" destId="{8C17C109-5589-4B0B-8A3F-77EC6BE13665}" srcOrd="0" destOrd="0" presId="urn:microsoft.com/office/officeart/2016/7/layout/LinearBlockProcessNumbered"/>
    <dgm:cxn modelId="{7D6C6C61-EB53-4028-AEDE-61FF440A9BB4}" srcId="{6D413EB4-9542-4456-B346-FBEF5A651239}" destId="{26A9E23B-2555-4961-882C-95E4B6A71B94}" srcOrd="1" destOrd="0" parTransId="{E49B588A-1228-4BFE-AF63-C024C0156508}" sibTransId="{869080E7-E948-4DFB-B626-D826BD0BD107}"/>
    <dgm:cxn modelId="{7F8EC844-D606-48AF-BC72-C985118FCA8C}" srcId="{6D413EB4-9542-4456-B346-FBEF5A651239}" destId="{E44223FB-AFC3-45F4-AB85-F23761F2EAD7}" srcOrd="0" destOrd="0" parTransId="{5844BDC4-D7D0-4088-8E56-F1264CEFFAF3}" sibTransId="{C11B45C4-152C-425E-BA87-AE1D9381FFD0}"/>
    <dgm:cxn modelId="{31C3BF4F-F102-44E7-B5DF-D3D2C64731DE}" type="presOf" srcId="{C11B45C4-152C-425E-BA87-AE1D9381FFD0}" destId="{491DCA34-6F04-4853-9876-B0B4C1722072}" srcOrd="0" destOrd="0" presId="urn:microsoft.com/office/officeart/2016/7/layout/LinearBlockProcessNumbered"/>
    <dgm:cxn modelId="{5A6B3572-1270-4D82-952E-793102C8588B}" type="presOf" srcId="{26A9E23B-2555-4961-882C-95E4B6A71B94}" destId="{D242151F-BB6E-4ECD-A0C0-56B26359A782}" srcOrd="1" destOrd="0" presId="urn:microsoft.com/office/officeart/2016/7/layout/LinearBlockProcessNumbered"/>
    <dgm:cxn modelId="{50844576-2B38-4B87-9DFF-90662865B8B3}" type="presOf" srcId="{E44223FB-AFC3-45F4-AB85-F23761F2EAD7}" destId="{4D5E44D1-1D52-44B8-84B2-CB098D073CC7}" srcOrd="0" destOrd="0" presId="urn:microsoft.com/office/officeart/2016/7/layout/LinearBlockProcessNumbered"/>
    <dgm:cxn modelId="{964EFBB6-A07A-48F7-89F0-C4FC044AD629}" type="presOf" srcId="{E44223FB-AFC3-45F4-AB85-F23761F2EAD7}" destId="{9EB9950C-1437-4A01-8566-77B278B44D96}" srcOrd="1" destOrd="0" presId="urn:microsoft.com/office/officeart/2016/7/layout/LinearBlockProcessNumbered"/>
    <dgm:cxn modelId="{121F7BC1-55F1-4387-A2A6-90E6969B270B}" type="presOf" srcId="{6D413EB4-9542-4456-B346-FBEF5A651239}" destId="{D1B4A088-F5BE-4107-87B4-B0C6ADDAFD00}" srcOrd="0" destOrd="0" presId="urn:microsoft.com/office/officeart/2016/7/layout/LinearBlockProcessNumbered"/>
    <dgm:cxn modelId="{89D720D4-7A1F-4C05-99EA-6222574E3E8D}" type="presOf" srcId="{26A9E23B-2555-4961-882C-95E4B6A71B94}" destId="{5B710128-E574-49A2-9E89-0CFA994F21A0}" srcOrd="0" destOrd="0" presId="urn:microsoft.com/office/officeart/2016/7/layout/LinearBlockProcessNumbered"/>
    <dgm:cxn modelId="{86DD0BA6-F268-4336-AD43-1A5F86F0AEFC}" type="presParOf" srcId="{D1B4A088-F5BE-4107-87B4-B0C6ADDAFD00}" destId="{9C6B85F0-F58E-489B-BF1C-00E1E8C42E44}" srcOrd="0" destOrd="0" presId="urn:microsoft.com/office/officeart/2016/7/layout/LinearBlockProcessNumbered"/>
    <dgm:cxn modelId="{8039E69F-8EC8-46B3-AA65-4394F7B870D9}" type="presParOf" srcId="{9C6B85F0-F58E-489B-BF1C-00E1E8C42E44}" destId="{4D5E44D1-1D52-44B8-84B2-CB098D073CC7}" srcOrd="0" destOrd="0" presId="urn:microsoft.com/office/officeart/2016/7/layout/LinearBlockProcessNumbered"/>
    <dgm:cxn modelId="{DCABDCE1-FE0A-4857-BCD3-5D6A733E1D88}" type="presParOf" srcId="{9C6B85F0-F58E-489B-BF1C-00E1E8C42E44}" destId="{491DCA34-6F04-4853-9876-B0B4C1722072}" srcOrd="1" destOrd="0" presId="urn:microsoft.com/office/officeart/2016/7/layout/LinearBlockProcessNumbered"/>
    <dgm:cxn modelId="{608A7C7C-EDAA-439C-B81F-F74ADCB77D99}" type="presParOf" srcId="{9C6B85F0-F58E-489B-BF1C-00E1E8C42E44}" destId="{9EB9950C-1437-4A01-8566-77B278B44D96}" srcOrd="2" destOrd="0" presId="urn:microsoft.com/office/officeart/2016/7/layout/LinearBlockProcessNumbered"/>
    <dgm:cxn modelId="{D6615B8F-83A2-4475-89A0-961AA92F4C62}" type="presParOf" srcId="{D1B4A088-F5BE-4107-87B4-B0C6ADDAFD00}" destId="{20F657B6-49F5-4D6F-9192-D0FE39887189}" srcOrd="1" destOrd="0" presId="urn:microsoft.com/office/officeart/2016/7/layout/LinearBlockProcessNumbered"/>
    <dgm:cxn modelId="{AE52373C-DA97-40CF-8F07-4EA9DAF246FC}" type="presParOf" srcId="{D1B4A088-F5BE-4107-87B4-B0C6ADDAFD00}" destId="{DD7DB060-4812-4552-AB97-F4AD37AEE6EB}" srcOrd="2" destOrd="0" presId="urn:microsoft.com/office/officeart/2016/7/layout/LinearBlockProcessNumbered"/>
    <dgm:cxn modelId="{969030F2-EE6A-4242-BE3A-422700232C82}" type="presParOf" srcId="{DD7DB060-4812-4552-AB97-F4AD37AEE6EB}" destId="{5B710128-E574-49A2-9E89-0CFA994F21A0}" srcOrd="0" destOrd="0" presId="urn:microsoft.com/office/officeart/2016/7/layout/LinearBlockProcessNumbered"/>
    <dgm:cxn modelId="{8F27090A-95B6-4619-BA69-7CB2C52C7FD4}" type="presParOf" srcId="{DD7DB060-4812-4552-AB97-F4AD37AEE6EB}" destId="{8C17C109-5589-4B0B-8A3F-77EC6BE13665}" srcOrd="1" destOrd="0" presId="urn:microsoft.com/office/officeart/2016/7/layout/LinearBlockProcessNumbered"/>
    <dgm:cxn modelId="{7CA4E955-1E57-49F2-A96C-2168E3B3193C}" type="presParOf" srcId="{DD7DB060-4812-4552-AB97-F4AD37AEE6EB}" destId="{D242151F-BB6E-4ECD-A0C0-56B26359A78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0DA6E6-AD3F-4966-BD6D-F0844707D37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7537F3C6-9D71-4745-BBBA-6466BEB97A46}">
      <dgm:prSet custT="1"/>
      <dgm:spPr/>
      <dgm:t>
        <a:bodyPr/>
        <a:lstStyle/>
        <a:p>
          <a:r>
            <a:rPr lang="en-US" sz="1800" b="0" i="0" dirty="0"/>
            <a:t>Industrial visit</a:t>
          </a:r>
          <a:endParaRPr lang="en-US" sz="1800" dirty="0"/>
        </a:p>
      </dgm:t>
    </dgm:pt>
    <dgm:pt modelId="{558A398A-4250-4A21-9C76-392EBA435698}" type="parTrans" cxnId="{4E4D1A64-2AD4-4346-839E-49002A667BDB}">
      <dgm:prSet/>
      <dgm:spPr/>
      <dgm:t>
        <a:bodyPr/>
        <a:lstStyle/>
        <a:p>
          <a:endParaRPr lang="en-US" sz="1800"/>
        </a:p>
      </dgm:t>
    </dgm:pt>
    <dgm:pt modelId="{14E30E32-85DD-4833-A629-F313826AA1EF}" type="sibTrans" cxnId="{4E4D1A64-2AD4-4346-839E-49002A667BDB}">
      <dgm:prSet phldrT="01" phldr="0" custT="1"/>
      <dgm:spPr/>
      <dgm:t>
        <a:bodyPr/>
        <a:lstStyle/>
        <a:p>
          <a:endParaRPr lang="en-US" sz="1800" dirty="0"/>
        </a:p>
      </dgm:t>
    </dgm:pt>
    <dgm:pt modelId="{DA7C52A8-FE04-45B8-A944-E4EAB0571DFA}">
      <dgm:prSet custT="1"/>
      <dgm:spPr/>
      <dgm:t>
        <a:bodyPr/>
        <a:lstStyle/>
        <a:p>
          <a:r>
            <a:rPr lang="en-US" sz="1800" b="0" i="0" dirty="0"/>
            <a:t>Participation in student seminars, workshops, training </a:t>
          </a:r>
          <a:endParaRPr lang="en-US" sz="1800" dirty="0"/>
        </a:p>
      </dgm:t>
    </dgm:pt>
    <dgm:pt modelId="{0E26ADE2-6D8D-42FA-9F36-681C791489EA}" type="parTrans" cxnId="{9465217F-E7C9-4B2E-8843-5591FDE62C78}">
      <dgm:prSet/>
      <dgm:spPr/>
      <dgm:t>
        <a:bodyPr/>
        <a:lstStyle/>
        <a:p>
          <a:endParaRPr lang="en-US" sz="1800"/>
        </a:p>
      </dgm:t>
    </dgm:pt>
    <dgm:pt modelId="{775B325F-32F5-440D-A567-6052D17D26B0}" type="sibTrans" cxnId="{9465217F-E7C9-4B2E-8843-5591FDE62C78}">
      <dgm:prSet phldrT="02" phldr="0" custT="1"/>
      <dgm:spPr/>
      <dgm:t>
        <a:bodyPr/>
        <a:lstStyle/>
        <a:p>
          <a:endParaRPr lang="en-US" sz="1800" dirty="0"/>
        </a:p>
      </dgm:t>
    </dgm:pt>
    <dgm:pt modelId="{0C987677-A30C-46E8-9C64-DDDA84E18CEF}">
      <dgm:prSet custT="1"/>
      <dgm:spPr/>
      <dgm:t>
        <a:bodyPr/>
        <a:lstStyle/>
        <a:p>
          <a:r>
            <a:rPr lang="en-IN" sz="1800" b="0" i="0"/>
            <a:t>Field work</a:t>
          </a:r>
          <a:endParaRPr lang="en-US" sz="1800"/>
        </a:p>
      </dgm:t>
    </dgm:pt>
    <dgm:pt modelId="{ED9AC8AD-D7A0-4D90-92C1-379F2138913A}" type="parTrans" cxnId="{F2DC4855-2A95-4024-8B59-D8EC11A18AAB}">
      <dgm:prSet/>
      <dgm:spPr/>
      <dgm:t>
        <a:bodyPr/>
        <a:lstStyle/>
        <a:p>
          <a:endParaRPr lang="en-US" sz="1800"/>
        </a:p>
      </dgm:t>
    </dgm:pt>
    <dgm:pt modelId="{720A552E-FAE9-4D57-92F3-C30CD8473FFD}" type="sibTrans" cxnId="{F2DC4855-2A95-4024-8B59-D8EC11A18AAB}">
      <dgm:prSet phldrT="03" phldr="0" custT="1"/>
      <dgm:spPr/>
      <dgm:t>
        <a:bodyPr/>
        <a:lstStyle/>
        <a:p>
          <a:endParaRPr lang="en-US" sz="1800" dirty="0"/>
        </a:p>
      </dgm:t>
    </dgm:pt>
    <dgm:pt modelId="{D65D1031-8344-443E-96F5-8D896054BFC3}">
      <dgm:prSet custT="1"/>
      <dgm:spPr/>
      <dgm:t>
        <a:bodyPr/>
        <a:lstStyle/>
        <a:p>
          <a:r>
            <a:rPr lang="en-IN" sz="1800" b="0" i="0"/>
            <a:t>Kautilya series of Lectures</a:t>
          </a:r>
          <a:endParaRPr lang="en-US" sz="1800"/>
        </a:p>
      </dgm:t>
    </dgm:pt>
    <dgm:pt modelId="{C179F00D-733B-4B6F-9DE0-4EC2BA4C6DC4}" type="parTrans" cxnId="{709CFDC9-E8B7-43F3-BB2F-415A201FA7F4}">
      <dgm:prSet/>
      <dgm:spPr/>
      <dgm:t>
        <a:bodyPr/>
        <a:lstStyle/>
        <a:p>
          <a:endParaRPr lang="en-US" sz="1800"/>
        </a:p>
      </dgm:t>
    </dgm:pt>
    <dgm:pt modelId="{F0D5ACB9-6CF5-423A-A491-FA999127CB19}" type="sibTrans" cxnId="{709CFDC9-E8B7-43F3-BB2F-415A201FA7F4}">
      <dgm:prSet phldrT="04" phldr="0" custT="1"/>
      <dgm:spPr/>
      <dgm:t>
        <a:bodyPr/>
        <a:lstStyle/>
        <a:p>
          <a:endParaRPr lang="en-US" sz="1800" dirty="0"/>
        </a:p>
      </dgm:t>
    </dgm:pt>
    <dgm:pt modelId="{8BA34A46-2375-4C0F-A515-C0826E37BD37}" type="pres">
      <dgm:prSet presAssocID="{6C0DA6E6-AD3F-4966-BD6D-F0844707D371}" presName="Name0" presStyleCnt="0">
        <dgm:presLayoutVars>
          <dgm:animLvl val="lvl"/>
          <dgm:resizeHandles val="exact"/>
        </dgm:presLayoutVars>
      </dgm:prSet>
      <dgm:spPr/>
    </dgm:pt>
    <dgm:pt modelId="{2E311194-6E32-478D-A4C9-528D9EC85DCC}" type="pres">
      <dgm:prSet presAssocID="{7537F3C6-9D71-4745-BBBA-6466BEB97A46}" presName="compositeNode" presStyleCnt="0">
        <dgm:presLayoutVars>
          <dgm:bulletEnabled val="1"/>
        </dgm:presLayoutVars>
      </dgm:prSet>
      <dgm:spPr/>
    </dgm:pt>
    <dgm:pt modelId="{D2F2C213-0577-4CB2-B1A4-7160BDC9D7DE}" type="pres">
      <dgm:prSet presAssocID="{7537F3C6-9D71-4745-BBBA-6466BEB97A46}" presName="bgRect" presStyleLbl="alignNode1" presStyleIdx="0" presStyleCnt="4"/>
      <dgm:spPr/>
    </dgm:pt>
    <dgm:pt modelId="{82F20C10-39F2-4694-8B35-C5B765BB07F1}" type="pres">
      <dgm:prSet presAssocID="{14E30E32-85DD-4833-A629-F313826AA1EF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880860E6-5C31-4A7E-9D3C-D535B0B21351}" type="pres">
      <dgm:prSet presAssocID="{7537F3C6-9D71-4745-BBBA-6466BEB97A46}" presName="nodeRect" presStyleLbl="alignNode1" presStyleIdx="0" presStyleCnt="4">
        <dgm:presLayoutVars>
          <dgm:bulletEnabled val="1"/>
        </dgm:presLayoutVars>
      </dgm:prSet>
      <dgm:spPr/>
    </dgm:pt>
    <dgm:pt modelId="{48399437-27BC-4C61-B650-21311ED8A62E}" type="pres">
      <dgm:prSet presAssocID="{14E30E32-85DD-4833-A629-F313826AA1EF}" presName="sibTrans" presStyleCnt="0"/>
      <dgm:spPr/>
    </dgm:pt>
    <dgm:pt modelId="{4D1EB7A8-A511-421D-936D-F742470BBB7A}" type="pres">
      <dgm:prSet presAssocID="{DA7C52A8-FE04-45B8-A944-E4EAB0571DFA}" presName="compositeNode" presStyleCnt="0">
        <dgm:presLayoutVars>
          <dgm:bulletEnabled val="1"/>
        </dgm:presLayoutVars>
      </dgm:prSet>
      <dgm:spPr/>
    </dgm:pt>
    <dgm:pt modelId="{E9C5E349-E5D8-49CB-BA6A-B1E999B0C880}" type="pres">
      <dgm:prSet presAssocID="{DA7C52A8-FE04-45B8-A944-E4EAB0571DFA}" presName="bgRect" presStyleLbl="alignNode1" presStyleIdx="1" presStyleCnt="4" custScaleX="105278" custScaleY="143343"/>
      <dgm:spPr/>
    </dgm:pt>
    <dgm:pt modelId="{D2A38553-6388-407B-9217-2D9C9E6E52B4}" type="pres">
      <dgm:prSet presAssocID="{775B325F-32F5-440D-A567-6052D17D26B0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5273F366-34DD-4591-B236-374A87645EFC}" type="pres">
      <dgm:prSet presAssocID="{DA7C52A8-FE04-45B8-A944-E4EAB0571DFA}" presName="nodeRect" presStyleLbl="alignNode1" presStyleIdx="1" presStyleCnt="4">
        <dgm:presLayoutVars>
          <dgm:bulletEnabled val="1"/>
        </dgm:presLayoutVars>
      </dgm:prSet>
      <dgm:spPr/>
    </dgm:pt>
    <dgm:pt modelId="{DAFCEAF6-D53E-4993-9080-1FC2291D7A53}" type="pres">
      <dgm:prSet presAssocID="{775B325F-32F5-440D-A567-6052D17D26B0}" presName="sibTrans" presStyleCnt="0"/>
      <dgm:spPr/>
    </dgm:pt>
    <dgm:pt modelId="{77D0DAAD-A5DA-4A86-957C-7CE9C8456A6D}" type="pres">
      <dgm:prSet presAssocID="{0C987677-A30C-46E8-9C64-DDDA84E18CEF}" presName="compositeNode" presStyleCnt="0">
        <dgm:presLayoutVars>
          <dgm:bulletEnabled val="1"/>
        </dgm:presLayoutVars>
      </dgm:prSet>
      <dgm:spPr/>
    </dgm:pt>
    <dgm:pt modelId="{CA6CC5FC-7615-4FE6-BC2C-D2336187CA18}" type="pres">
      <dgm:prSet presAssocID="{0C987677-A30C-46E8-9C64-DDDA84E18CEF}" presName="bgRect" presStyleLbl="alignNode1" presStyleIdx="2" presStyleCnt="4"/>
      <dgm:spPr/>
    </dgm:pt>
    <dgm:pt modelId="{122D423B-8F8F-404C-9D7D-6E76E5D0A884}" type="pres">
      <dgm:prSet presAssocID="{720A552E-FAE9-4D57-92F3-C30CD8473FFD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CFB0A320-C3EF-4B5C-A48A-854DF6F31F44}" type="pres">
      <dgm:prSet presAssocID="{0C987677-A30C-46E8-9C64-DDDA84E18CEF}" presName="nodeRect" presStyleLbl="alignNode1" presStyleIdx="2" presStyleCnt="4">
        <dgm:presLayoutVars>
          <dgm:bulletEnabled val="1"/>
        </dgm:presLayoutVars>
      </dgm:prSet>
      <dgm:spPr/>
    </dgm:pt>
    <dgm:pt modelId="{FB3A05AF-FD7A-4667-A729-110A7C50BADE}" type="pres">
      <dgm:prSet presAssocID="{720A552E-FAE9-4D57-92F3-C30CD8473FFD}" presName="sibTrans" presStyleCnt="0"/>
      <dgm:spPr/>
    </dgm:pt>
    <dgm:pt modelId="{01DA6796-4E9C-4F12-B06B-18B1719B8382}" type="pres">
      <dgm:prSet presAssocID="{D65D1031-8344-443E-96F5-8D896054BFC3}" presName="compositeNode" presStyleCnt="0">
        <dgm:presLayoutVars>
          <dgm:bulletEnabled val="1"/>
        </dgm:presLayoutVars>
      </dgm:prSet>
      <dgm:spPr/>
    </dgm:pt>
    <dgm:pt modelId="{1557ABF2-418A-4E8A-BDD3-228F0426908D}" type="pres">
      <dgm:prSet presAssocID="{D65D1031-8344-443E-96F5-8D896054BFC3}" presName="bgRect" presStyleLbl="alignNode1" presStyleIdx="3" presStyleCnt="4"/>
      <dgm:spPr/>
    </dgm:pt>
    <dgm:pt modelId="{D14652CA-EAB6-4233-9C73-338E6EA139F3}" type="pres">
      <dgm:prSet presAssocID="{F0D5ACB9-6CF5-423A-A491-FA999127CB19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91A81932-DBC1-4B7D-BD04-C2804DE4A046}" type="pres">
      <dgm:prSet presAssocID="{D65D1031-8344-443E-96F5-8D896054BFC3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525DAC10-B19C-4DA7-80B1-520FCFC25C01}" type="presOf" srcId="{D65D1031-8344-443E-96F5-8D896054BFC3}" destId="{91A81932-DBC1-4B7D-BD04-C2804DE4A046}" srcOrd="1" destOrd="0" presId="urn:microsoft.com/office/officeart/2016/7/layout/LinearBlockProcessNumbered"/>
    <dgm:cxn modelId="{EF7A9418-39BF-4944-843E-02124D4125DB}" type="presOf" srcId="{DA7C52A8-FE04-45B8-A944-E4EAB0571DFA}" destId="{E9C5E349-E5D8-49CB-BA6A-B1E999B0C880}" srcOrd="0" destOrd="0" presId="urn:microsoft.com/office/officeart/2016/7/layout/LinearBlockProcessNumbered"/>
    <dgm:cxn modelId="{5A564821-A8CE-4F56-9931-995B000FC353}" type="presOf" srcId="{6C0DA6E6-AD3F-4966-BD6D-F0844707D371}" destId="{8BA34A46-2375-4C0F-A515-C0826E37BD37}" srcOrd="0" destOrd="0" presId="urn:microsoft.com/office/officeart/2016/7/layout/LinearBlockProcessNumbered"/>
    <dgm:cxn modelId="{4E4D1A64-2AD4-4346-839E-49002A667BDB}" srcId="{6C0DA6E6-AD3F-4966-BD6D-F0844707D371}" destId="{7537F3C6-9D71-4745-BBBA-6466BEB97A46}" srcOrd="0" destOrd="0" parTransId="{558A398A-4250-4A21-9C76-392EBA435698}" sibTransId="{14E30E32-85DD-4833-A629-F313826AA1EF}"/>
    <dgm:cxn modelId="{F2DC4855-2A95-4024-8B59-D8EC11A18AAB}" srcId="{6C0DA6E6-AD3F-4966-BD6D-F0844707D371}" destId="{0C987677-A30C-46E8-9C64-DDDA84E18CEF}" srcOrd="2" destOrd="0" parTransId="{ED9AC8AD-D7A0-4D90-92C1-379F2138913A}" sibTransId="{720A552E-FAE9-4D57-92F3-C30CD8473FFD}"/>
    <dgm:cxn modelId="{9465217F-E7C9-4B2E-8843-5591FDE62C78}" srcId="{6C0DA6E6-AD3F-4966-BD6D-F0844707D371}" destId="{DA7C52A8-FE04-45B8-A944-E4EAB0571DFA}" srcOrd="1" destOrd="0" parTransId="{0E26ADE2-6D8D-42FA-9F36-681C791489EA}" sibTransId="{775B325F-32F5-440D-A567-6052D17D26B0}"/>
    <dgm:cxn modelId="{0F6FBDB0-DF5F-4E89-9D3D-041F16E46199}" type="presOf" srcId="{DA7C52A8-FE04-45B8-A944-E4EAB0571DFA}" destId="{5273F366-34DD-4591-B236-374A87645EFC}" srcOrd="1" destOrd="0" presId="urn:microsoft.com/office/officeart/2016/7/layout/LinearBlockProcessNumbered"/>
    <dgm:cxn modelId="{196853B2-3D91-4C5A-9671-2BCB54BB358A}" type="presOf" srcId="{720A552E-FAE9-4D57-92F3-C30CD8473FFD}" destId="{122D423B-8F8F-404C-9D7D-6E76E5D0A884}" srcOrd="0" destOrd="0" presId="urn:microsoft.com/office/officeart/2016/7/layout/LinearBlockProcessNumbered"/>
    <dgm:cxn modelId="{30EAC7B7-4F9F-46CC-BF55-E40E603CCBBE}" type="presOf" srcId="{14E30E32-85DD-4833-A629-F313826AA1EF}" destId="{82F20C10-39F2-4694-8B35-C5B765BB07F1}" srcOrd="0" destOrd="0" presId="urn:microsoft.com/office/officeart/2016/7/layout/LinearBlockProcessNumbered"/>
    <dgm:cxn modelId="{3353CEB8-A0BE-4E18-931B-C3730D17309D}" type="presOf" srcId="{0C987677-A30C-46E8-9C64-DDDA84E18CEF}" destId="{CA6CC5FC-7615-4FE6-BC2C-D2336187CA18}" srcOrd="0" destOrd="0" presId="urn:microsoft.com/office/officeart/2016/7/layout/LinearBlockProcessNumbered"/>
    <dgm:cxn modelId="{709CFDC9-E8B7-43F3-BB2F-415A201FA7F4}" srcId="{6C0DA6E6-AD3F-4966-BD6D-F0844707D371}" destId="{D65D1031-8344-443E-96F5-8D896054BFC3}" srcOrd="3" destOrd="0" parTransId="{C179F00D-733B-4B6F-9DE0-4EC2BA4C6DC4}" sibTransId="{F0D5ACB9-6CF5-423A-A491-FA999127CB19}"/>
    <dgm:cxn modelId="{C03EB8CD-FCDA-47C0-9561-A62C0AA1FE7D}" type="presOf" srcId="{775B325F-32F5-440D-A567-6052D17D26B0}" destId="{D2A38553-6388-407B-9217-2D9C9E6E52B4}" srcOrd="0" destOrd="0" presId="urn:microsoft.com/office/officeart/2016/7/layout/LinearBlockProcessNumbered"/>
    <dgm:cxn modelId="{5A1960D3-71E6-4A82-8440-332F2B193EC8}" type="presOf" srcId="{0C987677-A30C-46E8-9C64-DDDA84E18CEF}" destId="{CFB0A320-C3EF-4B5C-A48A-854DF6F31F44}" srcOrd="1" destOrd="0" presId="urn:microsoft.com/office/officeart/2016/7/layout/LinearBlockProcessNumbered"/>
    <dgm:cxn modelId="{F23B1BD4-C2C2-4B4E-8532-5117C73D7F89}" type="presOf" srcId="{D65D1031-8344-443E-96F5-8D896054BFC3}" destId="{1557ABF2-418A-4E8A-BDD3-228F0426908D}" srcOrd="0" destOrd="0" presId="urn:microsoft.com/office/officeart/2016/7/layout/LinearBlockProcessNumbered"/>
    <dgm:cxn modelId="{DD995AE0-64D7-458F-BE53-08251E2AF405}" type="presOf" srcId="{7537F3C6-9D71-4745-BBBA-6466BEB97A46}" destId="{D2F2C213-0577-4CB2-B1A4-7160BDC9D7DE}" srcOrd="0" destOrd="0" presId="urn:microsoft.com/office/officeart/2016/7/layout/LinearBlockProcessNumbered"/>
    <dgm:cxn modelId="{D5685BF2-C898-41F9-8DF3-FA5F1A9DBB57}" type="presOf" srcId="{7537F3C6-9D71-4745-BBBA-6466BEB97A46}" destId="{880860E6-5C31-4A7E-9D3C-D535B0B21351}" srcOrd="1" destOrd="0" presId="urn:microsoft.com/office/officeart/2016/7/layout/LinearBlockProcessNumbered"/>
    <dgm:cxn modelId="{D068C6F8-192E-4084-BEEE-2DAB1450FB5E}" type="presOf" srcId="{F0D5ACB9-6CF5-423A-A491-FA999127CB19}" destId="{D14652CA-EAB6-4233-9C73-338E6EA139F3}" srcOrd="0" destOrd="0" presId="urn:microsoft.com/office/officeart/2016/7/layout/LinearBlockProcessNumbered"/>
    <dgm:cxn modelId="{1B3143CE-0309-4274-8431-B908D283140C}" type="presParOf" srcId="{8BA34A46-2375-4C0F-A515-C0826E37BD37}" destId="{2E311194-6E32-478D-A4C9-528D9EC85DCC}" srcOrd="0" destOrd="0" presId="urn:microsoft.com/office/officeart/2016/7/layout/LinearBlockProcessNumbered"/>
    <dgm:cxn modelId="{080448BE-8E49-417B-8693-FBCE1816A8FD}" type="presParOf" srcId="{2E311194-6E32-478D-A4C9-528D9EC85DCC}" destId="{D2F2C213-0577-4CB2-B1A4-7160BDC9D7DE}" srcOrd="0" destOrd="0" presId="urn:microsoft.com/office/officeart/2016/7/layout/LinearBlockProcessNumbered"/>
    <dgm:cxn modelId="{AF09BB26-023B-499B-A2A7-2E34F1EDCDC7}" type="presParOf" srcId="{2E311194-6E32-478D-A4C9-528D9EC85DCC}" destId="{82F20C10-39F2-4694-8B35-C5B765BB07F1}" srcOrd="1" destOrd="0" presId="urn:microsoft.com/office/officeart/2016/7/layout/LinearBlockProcessNumbered"/>
    <dgm:cxn modelId="{7666F7F0-9915-41D7-A3B3-43D333118944}" type="presParOf" srcId="{2E311194-6E32-478D-A4C9-528D9EC85DCC}" destId="{880860E6-5C31-4A7E-9D3C-D535B0B21351}" srcOrd="2" destOrd="0" presId="urn:microsoft.com/office/officeart/2016/7/layout/LinearBlockProcessNumbered"/>
    <dgm:cxn modelId="{2EE325EB-E7D7-45CF-B3AC-D0E5924DE443}" type="presParOf" srcId="{8BA34A46-2375-4C0F-A515-C0826E37BD37}" destId="{48399437-27BC-4C61-B650-21311ED8A62E}" srcOrd="1" destOrd="0" presId="urn:microsoft.com/office/officeart/2016/7/layout/LinearBlockProcessNumbered"/>
    <dgm:cxn modelId="{EDE2B5FA-74F2-4734-A39A-677414196674}" type="presParOf" srcId="{8BA34A46-2375-4C0F-A515-C0826E37BD37}" destId="{4D1EB7A8-A511-421D-936D-F742470BBB7A}" srcOrd="2" destOrd="0" presId="urn:microsoft.com/office/officeart/2016/7/layout/LinearBlockProcessNumbered"/>
    <dgm:cxn modelId="{898887CD-AC20-4417-971A-443BD607171B}" type="presParOf" srcId="{4D1EB7A8-A511-421D-936D-F742470BBB7A}" destId="{E9C5E349-E5D8-49CB-BA6A-B1E999B0C880}" srcOrd="0" destOrd="0" presId="urn:microsoft.com/office/officeart/2016/7/layout/LinearBlockProcessNumbered"/>
    <dgm:cxn modelId="{8FA92C37-A3F6-4ECD-9566-CE3935853CD1}" type="presParOf" srcId="{4D1EB7A8-A511-421D-936D-F742470BBB7A}" destId="{D2A38553-6388-407B-9217-2D9C9E6E52B4}" srcOrd="1" destOrd="0" presId="urn:microsoft.com/office/officeart/2016/7/layout/LinearBlockProcessNumbered"/>
    <dgm:cxn modelId="{07899733-FF37-403F-87B8-3B2CFAC8F8D4}" type="presParOf" srcId="{4D1EB7A8-A511-421D-936D-F742470BBB7A}" destId="{5273F366-34DD-4591-B236-374A87645EFC}" srcOrd="2" destOrd="0" presId="urn:microsoft.com/office/officeart/2016/7/layout/LinearBlockProcessNumbered"/>
    <dgm:cxn modelId="{F2EDDB5B-D76E-46D8-AE0E-622796383144}" type="presParOf" srcId="{8BA34A46-2375-4C0F-A515-C0826E37BD37}" destId="{DAFCEAF6-D53E-4993-9080-1FC2291D7A53}" srcOrd="3" destOrd="0" presId="urn:microsoft.com/office/officeart/2016/7/layout/LinearBlockProcessNumbered"/>
    <dgm:cxn modelId="{2683064B-37A0-4A96-9B07-88DB71F2391E}" type="presParOf" srcId="{8BA34A46-2375-4C0F-A515-C0826E37BD37}" destId="{77D0DAAD-A5DA-4A86-957C-7CE9C8456A6D}" srcOrd="4" destOrd="0" presId="urn:microsoft.com/office/officeart/2016/7/layout/LinearBlockProcessNumbered"/>
    <dgm:cxn modelId="{00D38117-2206-4FDD-829C-C57B94491891}" type="presParOf" srcId="{77D0DAAD-A5DA-4A86-957C-7CE9C8456A6D}" destId="{CA6CC5FC-7615-4FE6-BC2C-D2336187CA18}" srcOrd="0" destOrd="0" presId="urn:microsoft.com/office/officeart/2016/7/layout/LinearBlockProcessNumbered"/>
    <dgm:cxn modelId="{B5B46B6A-5F32-4EDA-BCB9-C4D6F113D146}" type="presParOf" srcId="{77D0DAAD-A5DA-4A86-957C-7CE9C8456A6D}" destId="{122D423B-8F8F-404C-9D7D-6E76E5D0A884}" srcOrd="1" destOrd="0" presId="urn:microsoft.com/office/officeart/2016/7/layout/LinearBlockProcessNumbered"/>
    <dgm:cxn modelId="{1CF64120-3019-4CA6-8D70-3963022C114B}" type="presParOf" srcId="{77D0DAAD-A5DA-4A86-957C-7CE9C8456A6D}" destId="{CFB0A320-C3EF-4B5C-A48A-854DF6F31F44}" srcOrd="2" destOrd="0" presId="urn:microsoft.com/office/officeart/2016/7/layout/LinearBlockProcessNumbered"/>
    <dgm:cxn modelId="{D67C9CCC-5A34-45E1-9C10-E6927335667C}" type="presParOf" srcId="{8BA34A46-2375-4C0F-A515-C0826E37BD37}" destId="{FB3A05AF-FD7A-4667-A729-110A7C50BADE}" srcOrd="5" destOrd="0" presId="urn:microsoft.com/office/officeart/2016/7/layout/LinearBlockProcessNumbered"/>
    <dgm:cxn modelId="{9722BBE6-91FC-45BA-A49B-0DFE1B95C598}" type="presParOf" srcId="{8BA34A46-2375-4C0F-A515-C0826E37BD37}" destId="{01DA6796-4E9C-4F12-B06B-18B1719B8382}" srcOrd="6" destOrd="0" presId="urn:microsoft.com/office/officeart/2016/7/layout/LinearBlockProcessNumbered"/>
    <dgm:cxn modelId="{D964F8E4-EBC7-4026-83AD-15703FE37B39}" type="presParOf" srcId="{01DA6796-4E9C-4F12-B06B-18B1719B8382}" destId="{1557ABF2-418A-4E8A-BDD3-228F0426908D}" srcOrd="0" destOrd="0" presId="urn:microsoft.com/office/officeart/2016/7/layout/LinearBlockProcessNumbered"/>
    <dgm:cxn modelId="{896A13C3-AEEA-443B-998C-1BF5BC9E2A77}" type="presParOf" srcId="{01DA6796-4E9C-4F12-B06B-18B1719B8382}" destId="{D14652CA-EAB6-4233-9C73-338E6EA139F3}" srcOrd="1" destOrd="0" presId="urn:microsoft.com/office/officeart/2016/7/layout/LinearBlockProcessNumbered"/>
    <dgm:cxn modelId="{4514CE65-9750-4884-9CED-7C5219103380}" type="presParOf" srcId="{01DA6796-4E9C-4F12-B06B-18B1719B8382}" destId="{91A81932-DBC1-4B7D-BD04-C2804DE4A046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3AC324-2AE2-4E98-9451-60E4BD5EBB5D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8B7E1451-4D06-4FCD-A9FE-BA68CB5A82EE}">
      <dgm:prSet/>
      <dgm:spPr/>
      <dgm:t>
        <a:bodyPr/>
        <a:lstStyle/>
        <a:p>
          <a:pPr algn="ctr"/>
          <a:r>
            <a:rPr lang="en-IN" b="0" i="0"/>
            <a:t>Wall Magzine</a:t>
          </a:r>
          <a:endParaRPr lang="en-US"/>
        </a:p>
      </dgm:t>
    </dgm:pt>
    <dgm:pt modelId="{4AEA7B7B-B9BB-4D10-BB9C-0F5D1451C36A}" type="parTrans" cxnId="{64FF95C7-9218-461A-9BB9-A2237EAAA92B}">
      <dgm:prSet/>
      <dgm:spPr/>
      <dgm:t>
        <a:bodyPr/>
        <a:lstStyle/>
        <a:p>
          <a:pPr algn="ctr"/>
          <a:endParaRPr lang="en-US"/>
        </a:p>
      </dgm:t>
    </dgm:pt>
    <dgm:pt modelId="{D6A956E1-DC0A-4D3C-9418-AA4D37EB36B0}" type="sibTrans" cxnId="{64FF95C7-9218-461A-9BB9-A2237EAAA92B}">
      <dgm:prSet phldrT="1" phldr="0"/>
      <dgm:spPr/>
      <dgm:t>
        <a:bodyPr/>
        <a:lstStyle/>
        <a:p>
          <a:pPr algn="ctr"/>
          <a:endParaRPr lang="en-US" dirty="0"/>
        </a:p>
      </dgm:t>
    </dgm:pt>
    <dgm:pt modelId="{BE6F0321-B727-4701-842F-EA2944D8F0A1}">
      <dgm:prSet/>
      <dgm:spPr/>
      <dgm:t>
        <a:bodyPr/>
        <a:lstStyle/>
        <a:p>
          <a:pPr algn="ctr"/>
          <a:r>
            <a:rPr lang="en-IN" b="0" i="0"/>
            <a:t>Seminars</a:t>
          </a:r>
          <a:endParaRPr lang="en-US"/>
        </a:p>
      </dgm:t>
    </dgm:pt>
    <dgm:pt modelId="{6C01A26C-794D-4C20-8939-51E9D597BBC9}" type="parTrans" cxnId="{9D33CFA6-48A2-480A-9AD5-58C128C55AD1}">
      <dgm:prSet/>
      <dgm:spPr/>
      <dgm:t>
        <a:bodyPr/>
        <a:lstStyle/>
        <a:p>
          <a:pPr algn="ctr"/>
          <a:endParaRPr lang="en-US"/>
        </a:p>
      </dgm:t>
    </dgm:pt>
    <dgm:pt modelId="{073D3C6B-E113-455C-B3BA-2A8471B5F950}" type="sibTrans" cxnId="{9D33CFA6-48A2-480A-9AD5-58C128C55AD1}">
      <dgm:prSet phldrT="2" phldr="0"/>
      <dgm:spPr/>
      <dgm:t>
        <a:bodyPr/>
        <a:lstStyle/>
        <a:p>
          <a:pPr algn="ctr"/>
          <a:endParaRPr lang="en-US" dirty="0"/>
        </a:p>
      </dgm:t>
    </dgm:pt>
    <dgm:pt modelId="{FC175033-DEAF-4E73-9C09-8A005B06A83D}">
      <dgm:prSet/>
      <dgm:spPr/>
      <dgm:t>
        <a:bodyPr/>
        <a:lstStyle/>
        <a:p>
          <a:pPr algn="ctr"/>
          <a:r>
            <a:rPr lang="en-IN" b="0" i="0"/>
            <a:t>Reports</a:t>
          </a:r>
          <a:endParaRPr lang="en-US"/>
        </a:p>
      </dgm:t>
    </dgm:pt>
    <dgm:pt modelId="{76D7D4F4-E53B-4D83-A782-013F73FB59C5}" type="parTrans" cxnId="{4B5CE528-C702-47CF-8A95-68DB5F821931}">
      <dgm:prSet/>
      <dgm:spPr/>
      <dgm:t>
        <a:bodyPr/>
        <a:lstStyle/>
        <a:p>
          <a:pPr algn="ctr"/>
          <a:endParaRPr lang="en-US"/>
        </a:p>
      </dgm:t>
    </dgm:pt>
    <dgm:pt modelId="{371B75AF-271D-43DB-B3E0-0A77BA385580}" type="sibTrans" cxnId="{4B5CE528-C702-47CF-8A95-68DB5F821931}">
      <dgm:prSet phldrT="3" phldr="0"/>
      <dgm:spPr/>
      <dgm:t>
        <a:bodyPr/>
        <a:lstStyle/>
        <a:p>
          <a:pPr algn="ctr"/>
          <a:endParaRPr lang="en-US" dirty="0"/>
        </a:p>
      </dgm:t>
    </dgm:pt>
    <dgm:pt modelId="{24BF9400-1CCF-4928-95C8-E9923465246A}" type="pres">
      <dgm:prSet presAssocID="{F43AC324-2AE2-4E98-9451-60E4BD5EBB5D}" presName="Name0" presStyleCnt="0">
        <dgm:presLayoutVars>
          <dgm:animLvl val="lvl"/>
          <dgm:resizeHandles val="exact"/>
        </dgm:presLayoutVars>
      </dgm:prSet>
      <dgm:spPr/>
    </dgm:pt>
    <dgm:pt modelId="{5593AFA1-0376-4D44-A6E3-28C953BCE887}" type="pres">
      <dgm:prSet presAssocID="{8B7E1451-4D06-4FCD-A9FE-BA68CB5A82EE}" presName="compositeNode" presStyleCnt="0">
        <dgm:presLayoutVars>
          <dgm:bulletEnabled val="1"/>
        </dgm:presLayoutVars>
      </dgm:prSet>
      <dgm:spPr/>
    </dgm:pt>
    <dgm:pt modelId="{9C512202-8AEE-40F3-BC2D-3200FED0BA92}" type="pres">
      <dgm:prSet presAssocID="{8B7E1451-4D06-4FCD-A9FE-BA68CB5A82EE}" presName="bgRect" presStyleLbl="bgAccFollowNode1" presStyleIdx="0" presStyleCnt="3"/>
      <dgm:spPr/>
    </dgm:pt>
    <dgm:pt modelId="{6205560D-4A45-4B33-AF19-8444D4D0D4B3}" type="pres">
      <dgm:prSet presAssocID="{D6A956E1-DC0A-4D3C-9418-AA4D37EB36B0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05DBD01-D221-4364-9CC7-363A0AAA5E77}" type="pres">
      <dgm:prSet presAssocID="{8B7E1451-4D06-4FCD-A9FE-BA68CB5A82EE}" presName="bottomLine" presStyleLbl="alignNode1" presStyleIdx="1" presStyleCnt="6">
        <dgm:presLayoutVars/>
      </dgm:prSet>
      <dgm:spPr/>
    </dgm:pt>
    <dgm:pt modelId="{C261A240-3E17-4B19-BB43-A2823A70C6B6}" type="pres">
      <dgm:prSet presAssocID="{8B7E1451-4D06-4FCD-A9FE-BA68CB5A82EE}" presName="nodeText" presStyleLbl="bgAccFollowNode1" presStyleIdx="0" presStyleCnt="3">
        <dgm:presLayoutVars>
          <dgm:bulletEnabled val="1"/>
        </dgm:presLayoutVars>
      </dgm:prSet>
      <dgm:spPr/>
    </dgm:pt>
    <dgm:pt modelId="{3FA43543-59E4-49A8-98DF-CFA4EADF6517}" type="pres">
      <dgm:prSet presAssocID="{D6A956E1-DC0A-4D3C-9418-AA4D37EB36B0}" presName="sibTrans" presStyleCnt="0"/>
      <dgm:spPr/>
    </dgm:pt>
    <dgm:pt modelId="{E5B935CB-82B6-45D7-AA8F-0CBFF05B378F}" type="pres">
      <dgm:prSet presAssocID="{BE6F0321-B727-4701-842F-EA2944D8F0A1}" presName="compositeNode" presStyleCnt="0">
        <dgm:presLayoutVars>
          <dgm:bulletEnabled val="1"/>
        </dgm:presLayoutVars>
      </dgm:prSet>
      <dgm:spPr/>
    </dgm:pt>
    <dgm:pt modelId="{C0E2F699-68FA-48C5-AE17-199664A0CA85}" type="pres">
      <dgm:prSet presAssocID="{BE6F0321-B727-4701-842F-EA2944D8F0A1}" presName="bgRect" presStyleLbl="bgAccFollowNode1" presStyleIdx="1" presStyleCnt="3"/>
      <dgm:spPr/>
    </dgm:pt>
    <dgm:pt modelId="{CB4CB798-F807-467C-AA26-85D809809E77}" type="pres">
      <dgm:prSet presAssocID="{073D3C6B-E113-455C-B3BA-2A8471B5F950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B7C98B6-0962-4ADB-AD90-D7CBBA3AD48F}" type="pres">
      <dgm:prSet presAssocID="{BE6F0321-B727-4701-842F-EA2944D8F0A1}" presName="bottomLine" presStyleLbl="alignNode1" presStyleIdx="3" presStyleCnt="6">
        <dgm:presLayoutVars/>
      </dgm:prSet>
      <dgm:spPr/>
    </dgm:pt>
    <dgm:pt modelId="{21841F67-246E-403D-A3A6-C3A1727B81B7}" type="pres">
      <dgm:prSet presAssocID="{BE6F0321-B727-4701-842F-EA2944D8F0A1}" presName="nodeText" presStyleLbl="bgAccFollowNode1" presStyleIdx="1" presStyleCnt="3">
        <dgm:presLayoutVars>
          <dgm:bulletEnabled val="1"/>
        </dgm:presLayoutVars>
      </dgm:prSet>
      <dgm:spPr/>
    </dgm:pt>
    <dgm:pt modelId="{BAB8133A-545C-4678-AB69-28D45CA262AE}" type="pres">
      <dgm:prSet presAssocID="{073D3C6B-E113-455C-B3BA-2A8471B5F950}" presName="sibTrans" presStyleCnt="0"/>
      <dgm:spPr/>
    </dgm:pt>
    <dgm:pt modelId="{D5ECB430-7336-48F0-A8B9-F849010BEF80}" type="pres">
      <dgm:prSet presAssocID="{FC175033-DEAF-4E73-9C09-8A005B06A83D}" presName="compositeNode" presStyleCnt="0">
        <dgm:presLayoutVars>
          <dgm:bulletEnabled val="1"/>
        </dgm:presLayoutVars>
      </dgm:prSet>
      <dgm:spPr/>
    </dgm:pt>
    <dgm:pt modelId="{13C96A99-8D7F-43C3-9FC5-358601F830F5}" type="pres">
      <dgm:prSet presAssocID="{FC175033-DEAF-4E73-9C09-8A005B06A83D}" presName="bgRect" presStyleLbl="bgAccFollowNode1" presStyleIdx="2" presStyleCnt="3"/>
      <dgm:spPr/>
    </dgm:pt>
    <dgm:pt modelId="{E711A3B3-288F-44F0-9B32-92B3C190B64C}" type="pres">
      <dgm:prSet presAssocID="{371B75AF-271D-43DB-B3E0-0A77BA38558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9FFA0AF-B55D-42DC-B583-B16B1FE1E0C1}" type="pres">
      <dgm:prSet presAssocID="{FC175033-DEAF-4E73-9C09-8A005B06A83D}" presName="bottomLine" presStyleLbl="alignNode1" presStyleIdx="5" presStyleCnt="6">
        <dgm:presLayoutVars/>
      </dgm:prSet>
      <dgm:spPr/>
    </dgm:pt>
    <dgm:pt modelId="{3259E8BD-A330-4E8B-88DB-28EF8E124B1A}" type="pres">
      <dgm:prSet presAssocID="{FC175033-DEAF-4E73-9C09-8A005B06A83D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6707B1B-D8D2-471A-9D04-EEE2F784A849}" type="presOf" srcId="{D6A956E1-DC0A-4D3C-9418-AA4D37EB36B0}" destId="{6205560D-4A45-4B33-AF19-8444D4D0D4B3}" srcOrd="0" destOrd="0" presId="urn:microsoft.com/office/officeart/2016/7/layout/BasicLinearProcessNumbered"/>
    <dgm:cxn modelId="{6906B21F-C0C7-466A-A536-224F81867251}" type="presOf" srcId="{F43AC324-2AE2-4E98-9451-60E4BD5EBB5D}" destId="{24BF9400-1CCF-4928-95C8-E9923465246A}" srcOrd="0" destOrd="0" presId="urn:microsoft.com/office/officeart/2016/7/layout/BasicLinearProcessNumbered"/>
    <dgm:cxn modelId="{4B5CE528-C702-47CF-8A95-68DB5F821931}" srcId="{F43AC324-2AE2-4E98-9451-60E4BD5EBB5D}" destId="{FC175033-DEAF-4E73-9C09-8A005B06A83D}" srcOrd="2" destOrd="0" parTransId="{76D7D4F4-E53B-4D83-A782-013F73FB59C5}" sibTransId="{371B75AF-271D-43DB-B3E0-0A77BA385580}"/>
    <dgm:cxn modelId="{0C849063-E4A4-46EC-8831-5F974E793C75}" type="presOf" srcId="{8B7E1451-4D06-4FCD-A9FE-BA68CB5A82EE}" destId="{9C512202-8AEE-40F3-BC2D-3200FED0BA92}" srcOrd="0" destOrd="0" presId="urn:microsoft.com/office/officeart/2016/7/layout/BasicLinearProcessNumbered"/>
    <dgm:cxn modelId="{E5B6874C-0D2C-4745-93E7-78584A331AE3}" type="presOf" srcId="{8B7E1451-4D06-4FCD-A9FE-BA68CB5A82EE}" destId="{C261A240-3E17-4B19-BB43-A2823A70C6B6}" srcOrd="1" destOrd="0" presId="urn:microsoft.com/office/officeart/2016/7/layout/BasicLinearProcessNumbered"/>
    <dgm:cxn modelId="{6964B251-3308-48BF-9816-395ACC95422B}" type="presOf" srcId="{FC175033-DEAF-4E73-9C09-8A005B06A83D}" destId="{3259E8BD-A330-4E8B-88DB-28EF8E124B1A}" srcOrd="1" destOrd="0" presId="urn:microsoft.com/office/officeart/2016/7/layout/BasicLinearProcessNumbered"/>
    <dgm:cxn modelId="{ABDC72A3-90AD-4F23-8B04-6642E69911B5}" type="presOf" srcId="{371B75AF-271D-43DB-B3E0-0A77BA385580}" destId="{E711A3B3-288F-44F0-9B32-92B3C190B64C}" srcOrd="0" destOrd="0" presId="urn:microsoft.com/office/officeart/2016/7/layout/BasicLinearProcessNumbered"/>
    <dgm:cxn modelId="{9D33CFA6-48A2-480A-9AD5-58C128C55AD1}" srcId="{F43AC324-2AE2-4E98-9451-60E4BD5EBB5D}" destId="{BE6F0321-B727-4701-842F-EA2944D8F0A1}" srcOrd="1" destOrd="0" parTransId="{6C01A26C-794D-4C20-8939-51E9D597BBC9}" sibTransId="{073D3C6B-E113-455C-B3BA-2A8471B5F950}"/>
    <dgm:cxn modelId="{5AD460B0-5D44-4C29-A8B3-3407B91F8DE1}" type="presOf" srcId="{FC175033-DEAF-4E73-9C09-8A005B06A83D}" destId="{13C96A99-8D7F-43C3-9FC5-358601F830F5}" srcOrd="0" destOrd="0" presId="urn:microsoft.com/office/officeart/2016/7/layout/BasicLinearProcessNumbered"/>
    <dgm:cxn modelId="{A5FC30B2-EEF6-4470-B73D-AA723145D3AC}" type="presOf" srcId="{BE6F0321-B727-4701-842F-EA2944D8F0A1}" destId="{21841F67-246E-403D-A3A6-C3A1727B81B7}" srcOrd="1" destOrd="0" presId="urn:microsoft.com/office/officeart/2016/7/layout/BasicLinearProcessNumbered"/>
    <dgm:cxn modelId="{64FF95C7-9218-461A-9BB9-A2237EAAA92B}" srcId="{F43AC324-2AE2-4E98-9451-60E4BD5EBB5D}" destId="{8B7E1451-4D06-4FCD-A9FE-BA68CB5A82EE}" srcOrd="0" destOrd="0" parTransId="{4AEA7B7B-B9BB-4D10-BB9C-0F5D1451C36A}" sibTransId="{D6A956E1-DC0A-4D3C-9418-AA4D37EB36B0}"/>
    <dgm:cxn modelId="{D650B8F0-F9DF-4261-91DD-D3CFA20A8710}" type="presOf" srcId="{BE6F0321-B727-4701-842F-EA2944D8F0A1}" destId="{C0E2F699-68FA-48C5-AE17-199664A0CA85}" srcOrd="0" destOrd="0" presId="urn:microsoft.com/office/officeart/2016/7/layout/BasicLinearProcessNumbered"/>
    <dgm:cxn modelId="{7EFF26F4-F5E3-4E39-82F9-6CEED17AA25D}" type="presOf" srcId="{073D3C6B-E113-455C-B3BA-2A8471B5F950}" destId="{CB4CB798-F807-467C-AA26-85D809809E77}" srcOrd="0" destOrd="0" presId="urn:microsoft.com/office/officeart/2016/7/layout/BasicLinearProcessNumbered"/>
    <dgm:cxn modelId="{5B52E839-1D34-459A-BF01-3C14B1DF6BE2}" type="presParOf" srcId="{24BF9400-1CCF-4928-95C8-E9923465246A}" destId="{5593AFA1-0376-4D44-A6E3-28C953BCE887}" srcOrd="0" destOrd="0" presId="urn:microsoft.com/office/officeart/2016/7/layout/BasicLinearProcessNumbered"/>
    <dgm:cxn modelId="{9B4C401A-C80A-4BAA-9F6A-ED5A5870F3C9}" type="presParOf" srcId="{5593AFA1-0376-4D44-A6E3-28C953BCE887}" destId="{9C512202-8AEE-40F3-BC2D-3200FED0BA92}" srcOrd="0" destOrd="0" presId="urn:microsoft.com/office/officeart/2016/7/layout/BasicLinearProcessNumbered"/>
    <dgm:cxn modelId="{AD089B64-54BF-44EC-B868-C5B081107450}" type="presParOf" srcId="{5593AFA1-0376-4D44-A6E3-28C953BCE887}" destId="{6205560D-4A45-4B33-AF19-8444D4D0D4B3}" srcOrd="1" destOrd="0" presId="urn:microsoft.com/office/officeart/2016/7/layout/BasicLinearProcessNumbered"/>
    <dgm:cxn modelId="{AB53D691-E329-4FB1-9A70-3F650C3EC83C}" type="presParOf" srcId="{5593AFA1-0376-4D44-A6E3-28C953BCE887}" destId="{D05DBD01-D221-4364-9CC7-363A0AAA5E77}" srcOrd="2" destOrd="0" presId="urn:microsoft.com/office/officeart/2016/7/layout/BasicLinearProcessNumbered"/>
    <dgm:cxn modelId="{9F8734D7-F3D3-466D-83E4-ACE4A48B374B}" type="presParOf" srcId="{5593AFA1-0376-4D44-A6E3-28C953BCE887}" destId="{C261A240-3E17-4B19-BB43-A2823A70C6B6}" srcOrd="3" destOrd="0" presId="urn:microsoft.com/office/officeart/2016/7/layout/BasicLinearProcessNumbered"/>
    <dgm:cxn modelId="{9C33F426-286F-4298-BFF9-36A81AA03C9A}" type="presParOf" srcId="{24BF9400-1CCF-4928-95C8-E9923465246A}" destId="{3FA43543-59E4-49A8-98DF-CFA4EADF6517}" srcOrd="1" destOrd="0" presId="urn:microsoft.com/office/officeart/2016/7/layout/BasicLinearProcessNumbered"/>
    <dgm:cxn modelId="{A58D7715-3C89-4048-BE50-8C3FB2FD8A7C}" type="presParOf" srcId="{24BF9400-1CCF-4928-95C8-E9923465246A}" destId="{E5B935CB-82B6-45D7-AA8F-0CBFF05B378F}" srcOrd="2" destOrd="0" presId="urn:microsoft.com/office/officeart/2016/7/layout/BasicLinearProcessNumbered"/>
    <dgm:cxn modelId="{8A8E9FE3-E5F2-4E50-BB92-5235B9F061DF}" type="presParOf" srcId="{E5B935CB-82B6-45D7-AA8F-0CBFF05B378F}" destId="{C0E2F699-68FA-48C5-AE17-199664A0CA85}" srcOrd="0" destOrd="0" presId="urn:microsoft.com/office/officeart/2016/7/layout/BasicLinearProcessNumbered"/>
    <dgm:cxn modelId="{43E7C129-1AEB-412C-AF0E-4F5DB9518C13}" type="presParOf" srcId="{E5B935CB-82B6-45D7-AA8F-0CBFF05B378F}" destId="{CB4CB798-F807-467C-AA26-85D809809E77}" srcOrd="1" destOrd="0" presId="urn:microsoft.com/office/officeart/2016/7/layout/BasicLinearProcessNumbered"/>
    <dgm:cxn modelId="{67D14CDA-0BDB-47C5-A65B-6B173CDE472D}" type="presParOf" srcId="{E5B935CB-82B6-45D7-AA8F-0CBFF05B378F}" destId="{7B7C98B6-0962-4ADB-AD90-D7CBBA3AD48F}" srcOrd="2" destOrd="0" presId="urn:microsoft.com/office/officeart/2016/7/layout/BasicLinearProcessNumbered"/>
    <dgm:cxn modelId="{1629C3D3-CD4B-4968-81EC-8A456790FAF9}" type="presParOf" srcId="{E5B935CB-82B6-45D7-AA8F-0CBFF05B378F}" destId="{21841F67-246E-403D-A3A6-C3A1727B81B7}" srcOrd="3" destOrd="0" presId="urn:microsoft.com/office/officeart/2016/7/layout/BasicLinearProcessNumbered"/>
    <dgm:cxn modelId="{DA60D54E-3739-47C2-98CE-9E7F2610D7BC}" type="presParOf" srcId="{24BF9400-1CCF-4928-95C8-E9923465246A}" destId="{BAB8133A-545C-4678-AB69-28D45CA262AE}" srcOrd="3" destOrd="0" presId="urn:microsoft.com/office/officeart/2016/7/layout/BasicLinearProcessNumbered"/>
    <dgm:cxn modelId="{E2B9C28E-510D-48FA-944C-02429D62744B}" type="presParOf" srcId="{24BF9400-1CCF-4928-95C8-E9923465246A}" destId="{D5ECB430-7336-48F0-A8B9-F849010BEF80}" srcOrd="4" destOrd="0" presId="urn:microsoft.com/office/officeart/2016/7/layout/BasicLinearProcessNumbered"/>
    <dgm:cxn modelId="{049BF9D9-3728-444C-993C-F8BF9CF28926}" type="presParOf" srcId="{D5ECB430-7336-48F0-A8B9-F849010BEF80}" destId="{13C96A99-8D7F-43C3-9FC5-358601F830F5}" srcOrd="0" destOrd="0" presId="urn:microsoft.com/office/officeart/2016/7/layout/BasicLinearProcessNumbered"/>
    <dgm:cxn modelId="{0512B472-1E3E-46A9-9C1A-4A5EC0829D07}" type="presParOf" srcId="{D5ECB430-7336-48F0-A8B9-F849010BEF80}" destId="{E711A3B3-288F-44F0-9B32-92B3C190B64C}" srcOrd="1" destOrd="0" presId="urn:microsoft.com/office/officeart/2016/7/layout/BasicLinearProcessNumbered"/>
    <dgm:cxn modelId="{82B285B0-CDE6-4C0D-A5B0-839F9393EF50}" type="presParOf" srcId="{D5ECB430-7336-48F0-A8B9-F849010BEF80}" destId="{F9FFA0AF-B55D-42DC-B583-B16B1FE1E0C1}" srcOrd="2" destOrd="0" presId="urn:microsoft.com/office/officeart/2016/7/layout/BasicLinearProcessNumbered"/>
    <dgm:cxn modelId="{60F701F0-62B6-42E2-9C53-42D5EAA668C0}" type="presParOf" srcId="{D5ECB430-7336-48F0-A8B9-F849010BEF80}" destId="{3259E8BD-A330-4E8B-88DB-28EF8E124B1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A8390E-A58E-4B09-9C2C-D8319D78878D}" type="doc">
      <dgm:prSet loTypeId="urn:microsoft.com/office/officeart/2016/7/layout/BasicProcessNew" loCatId="process" qsTypeId="urn:microsoft.com/office/officeart/2005/8/quickstyle/simple4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AF024113-2519-4B6B-8612-2F20D13A261A}">
      <dgm:prSet/>
      <dgm:spPr/>
      <dgm:t>
        <a:bodyPr/>
        <a:lstStyle/>
        <a:p>
          <a:r>
            <a:rPr lang="en-IN" b="0" i="0"/>
            <a:t>Professional Faculty Fund Scholarship </a:t>
          </a:r>
          <a:endParaRPr lang="en-US"/>
        </a:p>
      </dgm:t>
    </dgm:pt>
    <dgm:pt modelId="{34DC2A07-9625-4FD2-8AA2-8B336A9E06EF}" type="parTrans" cxnId="{2E434372-4B69-4922-B168-56ABF19C7528}">
      <dgm:prSet/>
      <dgm:spPr/>
      <dgm:t>
        <a:bodyPr/>
        <a:lstStyle/>
        <a:p>
          <a:endParaRPr lang="en-US"/>
        </a:p>
      </dgm:t>
    </dgm:pt>
    <dgm:pt modelId="{BAAF38A0-C756-44E9-A14E-97E817F3AAB6}" type="sibTrans" cxnId="{2E434372-4B69-4922-B168-56ABF19C7528}">
      <dgm:prSet/>
      <dgm:spPr/>
      <dgm:t>
        <a:bodyPr/>
        <a:lstStyle/>
        <a:p>
          <a:endParaRPr lang="en-US"/>
        </a:p>
      </dgm:t>
    </dgm:pt>
    <dgm:pt modelId="{6203FB77-C489-413E-8FEB-E56959BA8C59}">
      <dgm:prSet/>
      <dgm:spPr/>
      <dgm:t>
        <a:bodyPr/>
        <a:lstStyle/>
        <a:p>
          <a:r>
            <a:rPr lang="en-IN" b="0" i="0" dirty="0"/>
            <a:t>One each in M.A. Previous and Final</a:t>
          </a:r>
          <a:endParaRPr lang="en-US" dirty="0"/>
        </a:p>
      </dgm:t>
    </dgm:pt>
    <dgm:pt modelId="{B1709236-0874-44DC-A018-7D2D34771EAE}" type="parTrans" cxnId="{3069D435-5F54-48E6-AC93-5FCEC5B683A4}">
      <dgm:prSet/>
      <dgm:spPr/>
      <dgm:t>
        <a:bodyPr/>
        <a:lstStyle/>
        <a:p>
          <a:endParaRPr lang="en-US"/>
        </a:p>
      </dgm:t>
    </dgm:pt>
    <dgm:pt modelId="{BCE79FCE-675F-4A3F-8966-29F61FD53138}" type="sibTrans" cxnId="{3069D435-5F54-48E6-AC93-5FCEC5B683A4}">
      <dgm:prSet/>
      <dgm:spPr/>
      <dgm:t>
        <a:bodyPr/>
        <a:lstStyle/>
        <a:p>
          <a:endParaRPr lang="en-US"/>
        </a:p>
      </dgm:t>
    </dgm:pt>
    <dgm:pt modelId="{3246EA1A-AA5E-4096-9205-5656053CB83D}" type="pres">
      <dgm:prSet presAssocID="{5BA8390E-A58E-4B09-9C2C-D8319D78878D}" presName="Name0" presStyleCnt="0">
        <dgm:presLayoutVars>
          <dgm:dir/>
          <dgm:resizeHandles val="exact"/>
        </dgm:presLayoutVars>
      </dgm:prSet>
      <dgm:spPr/>
    </dgm:pt>
    <dgm:pt modelId="{1305B11F-E093-4D09-B12E-7A88761B274B}" type="pres">
      <dgm:prSet presAssocID="{AF024113-2519-4B6B-8612-2F20D13A261A}" presName="node" presStyleLbl="node1" presStyleIdx="0" presStyleCnt="3">
        <dgm:presLayoutVars>
          <dgm:bulletEnabled val="1"/>
        </dgm:presLayoutVars>
      </dgm:prSet>
      <dgm:spPr/>
    </dgm:pt>
    <dgm:pt modelId="{171E77CC-86EC-4236-8D56-33AECD12AA9F}" type="pres">
      <dgm:prSet presAssocID="{BAAF38A0-C756-44E9-A14E-97E817F3AAB6}" presName="sibTransSpacerBeforeConnector" presStyleCnt="0"/>
      <dgm:spPr/>
    </dgm:pt>
    <dgm:pt modelId="{9C422031-E118-49DA-B36A-170FBD37153C}" type="pres">
      <dgm:prSet presAssocID="{BAAF38A0-C756-44E9-A14E-97E817F3AAB6}" presName="sibTrans" presStyleLbl="node1" presStyleIdx="1" presStyleCnt="3"/>
      <dgm:spPr/>
    </dgm:pt>
    <dgm:pt modelId="{E8981C1D-613D-44B5-B83E-3B98C7B6B9A5}" type="pres">
      <dgm:prSet presAssocID="{BAAF38A0-C756-44E9-A14E-97E817F3AAB6}" presName="sibTransSpacerAfterConnector" presStyleCnt="0"/>
      <dgm:spPr/>
    </dgm:pt>
    <dgm:pt modelId="{11AF870B-E66D-4F81-9101-A7AD1DB0EFBE}" type="pres">
      <dgm:prSet presAssocID="{6203FB77-C489-413E-8FEB-E56959BA8C59}" presName="node" presStyleLbl="node1" presStyleIdx="2" presStyleCnt="3">
        <dgm:presLayoutVars>
          <dgm:bulletEnabled val="1"/>
        </dgm:presLayoutVars>
      </dgm:prSet>
      <dgm:spPr/>
    </dgm:pt>
  </dgm:ptLst>
  <dgm:cxnLst>
    <dgm:cxn modelId="{3069D435-5F54-48E6-AC93-5FCEC5B683A4}" srcId="{5BA8390E-A58E-4B09-9C2C-D8319D78878D}" destId="{6203FB77-C489-413E-8FEB-E56959BA8C59}" srcOrd="1" destOrd="0" parTransId="{B1709236-0874-44DC-A018-7D2D34771EAE}" sibTransId="{BCE79FCE-675F-4A3F-8966-29F61FD53138}"/>
    <dgm:cxn modelId="{2E434372-4B69-4922-B168-56ABF19C7528}" srcId="{5BA8390E-A58E-4B09-9C2C-D8319D78878D}" destId="{AF024113-2519-4B6B-8612-2F20D13A261A}" srcOrd="0" destOrd="0" parTransId="{34DC2A07-9625-4FD2-8AA2-8B336A9E06EF}" sibTransId="{BAAF38A0-C756-44E9-A14E-97E817F3AAB6}"/>
    <dgm:cxn modelId="{BD36CB7F-0867-45F7-A18C-829F5365935C}" type="presOf" srcId="{6203FB77-C489-413E-8FEB-E56959BA8C59}" destId="{11AF870B-E66D-4F81-9101-A7AD1DB0EFBE}" srcOrd="0" destOrd="0" presId="urn:microsoft.com/office/officeart/2016/7/layout/BasicProcessNew"/>
    <dgm:cxn modelId="{EEBB468A-BBC7-43D9-953C-68F7192EB27C}" type="presOf" srcId="{5BA8390E-A58E-4B09-9C2C-D8319D78878D}" destId="{3246EA1A-AA5E-4096-9205-5656053CB83D}" srcOrd="0" destOrd="0" presId="urn:microsoft.com/office/officeart/2016/7/layout/BasicProcessNew"/>
    <dgm:cxn modelId="{E68299C7-8E98-41E6-A602-DF0E89A1282E}" type="presOf" srcId="{BAAF38A0-C756-44E9-A14E-97E817F3AAB6}" destId="{9C422031-E118-49DA-B36A-170FBD37153C}" srcOrd="0" destOrd="0" presId="urn:microsoft.com/office/officeart/2016/7/layout/BasicProcessNew"/>
    <dgm:cxn modelId="{B39FC5E9-C9B5-4A2C-A07E-23479A1B9002}" type="presOf" srcId="{AF024113-2519-4B6B-8612-2F20D13A261A}" destId="{1305B11F-E093-4D09-B12E-7A88761B274B}" srcOrd="0" destOrd="0" presId="urn:microsoft.com/office/officeart/2016/7/layout/BasicProcessNew"/>
    <dgm:cxn modelId="{2EA47105-0E7C-4418-B2FD-A5BF8BB6B7B6}" type="presParOf" srcId="{3246EA1A-AA5E-4096-9205-5656053CB83D}" destId="{1305B11F-E093-4D09-B12E-7A88761B274B}" srcOrd="0" destOrd="0" presId="urn:microsoft.com/office/officeart/2016/7/layout/BasicProcessNew"/>
    <dgm:cxn modelId="{DE39113A-7982-4949-9674-55D7020F2E6A}" type="presParOf" srcId="{3246EA1A-AA5E-4096-9205-5656053CB83D}" destId="{171E77CC-86EC-4236-8D56-33AECD12AA9F}" srcOrd="1" destOrd="0" presId="urn:microsoft.com/office/officeart/2016/7/layout/BasicProcessNew"/>
    <dgm:cxn modelId="{709BB88E-D2AC-49B4-B97C-1A8104677B0F}" type="presParOf" srcId="{3246EA1A-AA5E-4096-9205-5656053CB83D}" destId="{9C422031-E118-49DA-B36A-170FBD37153C}" srcOrd="2" destOrd="0" presId="urn:microsoft.com/office/officeart/2016/7/layout/BasicProcessNew"/>
    <dgm:cxn modelId="{A992DC67-7685-437B-9D2B-E7CD28662F35}" type="presParOf" srcId="{3246EA1A-AA5E-4096-9205-5656053CB83D}" destId="{E8981C1D-613D-44B5-B83E-3B98C7B6B9A5}" srcOrd="3" destOrd="0" presId="urn:microsoft.com/office/officeart/2016/7/layout/BasicProcessNew"/>
    <dgm:cxn modelId="{2C335D5D-6F1D-400E-BDF8-BE3D32096779}" type="presParOf" srcId="{3246EA1A-AA5E-4096-9205-5656053CB83D}" destId="{11AF870B-E66D-4F81-9101-A7AD1DB0EFBE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54679E-FA70-4BCA-BA38-8EAFFB0956B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53BC929-7747-4E22-8633-1AD61359BBBD}">
      <dgm:prSet phldrT="[Text]" custT="1"/>
      <dgm:spPr>
        <a:solidFill>
          <a:srgbClr val="FF00FF">
            <a:alpha val="89804"/>
          </a:srgbClr>
        </a:solidFill>
      </dgm:spPr>
      <dgm:t>
        <a:bodyPr/>
        <a:lstStyle/>
        <a:p>
          <a:r>
            <a:rPr lang="en-IN" sz="2400" b="1" dirty="0"/>
            <a:t>THE BEST ‘B’ SCHOOL</a:t>
          </a:r>
        </a:p>
      </dgm:t>
    </dgm:pt>
    <dgm:pt modelId="{90971DBD-4414-40A7-8040-B8503D41DB99}" type="parTrans" cxnId="{AAFE0A44-1B35-4E98-B0C2-7FF0BBF05A22}">
      <dgm:prSet/>
      <dgm:spPr/>
      <dgm:t>
        <a:bodyPr/>
        <a:lstStyle/>
        <a:p>
          <a:endParaRPr lang="en-IN"/>
        </a:p>
      </dgm:t>
    </dgm:pt>
    <dgm:pt modelId="{11FAA6BB-A6B9-4EC9-8AB0-041CCA3635AA}" type="sibTrans" cxnId="{AAFE0A44-1B35-4E98-B0C2-7FF0BBF05A22}">
      <dgm:prSet/>
      <dgm:spPr/>
      <dgm:t>
        <a:bodyPr/>
        <a:lstStyle/>
        <a:p>
          <a:endParaRPr lang="en-IN"/>
        </a:p>
      </dgm:t>
    </dgm:pt>
    <dgm:pt modelId="{5D1E13A2-9F0C-4ABE-9B2E-BEABDD17E2E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IN" sz="3600" b="1" dirty="0"/>
            <a:t>CBCS</a:t>
          </a:r>
        </a:p>
      </dgm:t>
    </dgm:pt>
    <dgm:pt modelId="{A9B9E5DD-E6F0-44E8-897D-B35C98FBCA86}" type="parTrans" cxnId="{D442D6B8-EAD8-4631-8573-F221D5825324}">
      <dgm:prSet/>
      <dgm:spPr/>
      <dgm:t>
        <a:bodyPr/>
        <a:lstStyle/>
        <a:p>
          <a:endParaRPr lang="en-IN"/>
        </a:p>
      </dgm:t>
    </dgm:pt>
    <dgm:pt modelId="{DAC51239-4123-44FC-A77C-5C6534BBE588}" type="sibTrans" cxnId="{D442D6B8-EAD8-4631-8573-F221D5825324}">
      <dgm:prSet/>
      <dgm:spPr/>
      <dgm:t>
        <a:bodyPr/>
        <a:lstStyle/>
        <a:p>
          <a:endParaRPr lang="en-IN"/>
        </a:p>
      </dgm:t>
    </dgm:pt>
    <dgm:pt modelId="{A6063AB7-90C9-4F12-BA3A-64CE97079B27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IN" sz="3600" b="1" dirty="0"/>
            <a:t>APPOINTMENTS</a:t>
          </a:r>
        </a:p>
      </dgm:t>
    </dgm:pt>
    <dgm:pt modelId="{BAE2141E-4401-480E-8722-D21A84EFBEB0}" type="parTrans" cxnId="{825F0F8E-BCE2-4B0C-8DC0-755CCA25AFCB}">
      <dgm:prSet/>
      <dgm:spPr/>
      <dgm:t>
        <a:bodyPr/>
        <a:lstStyle/>
        <a:p>
          <a:endParaRPr lang="en-IN"/>
        </a:p>
      </dgm:t>
    </dgm:pt>
    <dgm:pt modelId="{6FCF1537-6A94-4A21-8042-968E4EE79573}" type="sibTrans" cxnId="{825F0F8E-BCE2-4B0C-8DC0-755CCA25AFCB}">
      <dgm:prSet/>
      <dgm:spPr/>
      <dgm:t>
        <a:bodyPr/>
        <a:lstStyle/>
        <a:p>
          <a:endParaRPr lang="en-IN"/>
        </a:p>
      </dgm:t>
    </dgm:pt>
    <dgm:pt modelId="{0BB34631-F188-425C-93CB-E72B4797AAF9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en-IN" sz="1800" b="1" dirty="0"/>
            <a:t>CAMPUS PLACEMENTS</a:t>
          </a:r>
        </a:p>
      </dgm:t>
    </dgm:pt>
    <dgm:pt modelId="{283FDCED-EE77-4452-B541-D3F9148EA842}" type="parTrans" cxnId="{A022AAD9-D08C-4C91-82AE-9B4AB4F3BCD8}">
      <dgm:prSet/>
      <dgm:spPr/>
      <dgm:t>
        <a:bodyPr/>
        <a:lstStyle/>
        <a:p>
          <a:endParaRPr lang="en-IN"/>
        </a:p>
      </dgm:t>
    </dgm:pt>
    <dgm:pt modelId="{F8F49357-73A8-47CA-AFF0-4E0D67505920}" type="sibTrans" cxnId="{A022AAD9-D08C-4C91-82AE-9B4AB4F3BCD8}">
      <dgm:prSet/>
      <dgm:spPr/>
      <dgm:t>
        <a:bodyPr/>
        <a:lstStyle/>
        <a:p>
          <a:endParaRPr lang="en-IN"/>
        </a:p>
      </dgm:t>
    </dgm:pt>
    <dgm:pt modelId="{3EAD02C6-A6E9-426C-B598-6824EC31FD2E}">
      <dgm:prSet custT="1"/>
      <dgm:spPr>
        <a:solidFill>
          <a:srgbClr val="CCFFCC">
            <a:alpha val="89804"/>
          </a:srgbClr>
        </a:solidFill>
      </dgm:spPr>
      <dgm:t>
        <a:bodyPr/>
        <a:lstStyle/>
        <a:p>
          <a:r>
            <a:rPr lang="en-IN" sz="2000" b="1" dirty="0"/>
            <a:t>FULFIL INDUSTRIAL DEMAND</a:t>
          </a:r>
        </a:p>
      </dgm:t>
    </dgm:pt>
    <dgm:pt modelId="{E97210D3-F35B-4CC0-B4F6-B3233CB35F50}" type="parTrans" cxnId="{E2470D67-323A-4CF4-BF0A-F3065823E65A}">
      <dgm:prSet/>
      <dgm:spPr/>
      <dgm:t>
        <a:bodyPr/>
        <a:lstStyle/>
        <a:p>
          <a:endParaRPr lang="en-IN"/>
        </a:p>
      </dgm:t>
    </dgm:pt>
    <dgm:pt modelId="{85C71245-00C0-49E5-83F1-166995D5A568}" type="sibTrans" cxnId="{E2470D67-323A-4CF4-BF0A-F3065823E65A}">
      <dgm:prSet/>
      <dgm:spPr/>
      <dgm:t>
        <a:bodyPr/>
        <a:lstStyle/>
        <a:p>
          <a:endParaRPr lang="en-IN"/>
        </a:p>
      </dgm:t>
    </dgm:pt>
    <dgm:pt modelId="{5FF95820-683F-4CF0-84DB-8E6B61AF8380}" type="pres">
      <dgm:prSet presAssocID="{7054679E-FA70-4BCA-BA38-8EAFFB0956BD}" presName="compositeShape" presStyleCnt="0">
        <dgm:presLayoutVars>
          <dgm:dir/>
          <dgm:resizeHandles/>
        </dgm:presLayoutVars>
      </dgm:prSet>
      <dgm:spPr/>
    </dgm:pt>
    <dgm:pt modelId="{3379C9A5-1E1F-4206-83F5-9F2792F97FDC}" type="pres">
      <dgm:prSet presAssocID="{7054679E-FA70-4BCA-BA38-8EAFFB0956BD}" presName="pyramid" presStyleLbl="node1" presStyleIdx="0" presStyleCnt="1"/>
      <dgm:spPr/>
    </dgm:pt>
    <dgm:pt modelId="{A1703A2E-EF58-4E14-B9DF-89989A146704}" type="pres">
      <dgm:prSet presAssocID="{7054679E-FA70-4BCA-BA38-8EAFFB0956BD}" presName="theList" presStyleCnt="0"/>
      <dgm:spPr/>
    </dgm:pt>
    <dgm:pt modelId="{6CEFD32D-BA5F-4EED-8331-9E3F335CAABF}" type="pres">
      <dgm:prSet presAssocID="{953BC929-7747-4E22-8633-1AD61359BBBD}" presName="aNode" presStyleLbl="fgAcc1" presStyleIdx="0" presStyleCnt="5" custScaleY="201205">
        <dgm:presLayoutVars>
          <dgm:bulletEnabled val="1"/>
        </dgm:presLayoutVars>
      </dgm:prSet>
      <dgm:spPr/>
    </dgm:pt>
    <dgm:pt modelId="{803F1C84-6A31-402A-B21E-1F52C77AEC58}" type="pres">
      <dgm:prSet presAssocID="{953BC929-7747-4E22-8633-1AD61359BBBD}" presName="aSpace" presStyleCnt="0"/>
      <dgm:spPr/>
    </dgm:pt>
    <dgm:pt modelId="{A41E8924-928C-4128-AE73-BE630D234117}" type="pres">
      <dgm:prSet presAssocID="{0BB34631-F188-425C-93CB-E72B4797AAF9}" presName="aNode" presStyleLbl="fgAcc1" presStyleIdx="1" presStyleCnt="5" custScaleX="146891">
        <dgm:presLayoutVars>
          <dgm:bulletEnabled val="1"/>
        </dgm:presLayoutVars>
      </dgm:prSet>
      <dgm:spPr/>
    </dgm:pt>
    <dgm:pt modelId="{D7385E4F-62EE-4523-9FA9-E15985022CD4}" type="pres">
      <dgm:prSet presAssocID="{0BB34631-F188-425C-93CB-E72B4797AAF9}" presName="aSpace" presStyleCnt="0"/>
      <dgm:spPr/>
    </dgm:pt>
    <dgm:pt modelId="{F1A87D7E-6F6F-4B14-BD1F-3374D0729DE3}" type="pres">
      <dgm:prSet presAssocID="{3EAD02C6-A6E9-426C-B598-6824EC31FD2E}" presName="aNode" presStyleLbl="fgAcc1" presStyleIdx="2" presStyleCnt="5" custScaleX="199181">
        <dgm:presLayoutVars>
          <dgm:bulletEnabled val="1"/>
        </dgm:presLayoutVars>
      </dgm:prSet>
      <dgm:spPr/>
    </dgm:pt>
    <dgm:pt modelId="{7697D3CD-24A3-4DEF-8141-1ED98C5691BB}" type="pres">
      <dgm:prSet presAssocID="{3EAD02C6-A6E9-426C-B598-6824EC31FD2E}" presName="aSpace" presStyleCnt="0"/>
      <dgm:spPr/>
    </dgm:pt>
    <dgm:pt modelId="{B6127A34-8A40-416B-A26B-908518B1D2FB}" type="pres">
      <dgm:prSet presAssocID="{5D1E13A2-9F0C-4ABE-9B2E-BEABDD17E2EB}" presName="aNode" presStyleLbl="fgAcc1" presStyleIdx="3" presStyleCnt="5" custScaleX="250511">
        <dgm:presLayoutVars>
          <dgm:bulletEnabled val="1"/>
        </dgm:presLayoutVars>
      </dgm:prSet>
      <dgm:spPr/>
    </dgm:pt>
    <dgm:pt modelId="{863BE377-E17E-4D81-9B5F-3EC72E2CE295}" type="pres">
      <dgm:prSet presAssocID="{5D1E13A2-9F0C-4ABE-9B2E-BEABDD17E2EB}" presName="aSpace" presStyleCnt="0"/>
      <dgm:spPr/>
    </dgm:pt>
    <dgm:pt modelId="{003AF92E-6BCD-49E8-AF47-908435D9F962}" type="pres">
      <dgm:prSet presAssocID="{A6063AB7-90C9-4F12-BA3A-64CE97079B27}" presName="aNode" presStyleLbl="fgAcc1" presStyleIdx="4" presStyleCnt="5" custScaleX="397412">
        <dgm:presLayoutVars>
          <dgm:bulletEnabled val="1"/>
        </dgm:presLayoutVars>
      </dgm:prSet>
      <dgm:spPr/>
    </dgm:pt>
    <dgm:pt modelId="{C91DD8C0-E23D-4F62-8C50-E5944C6302E5}" type="pres">
      <dgm:prSet presAssocID="{A6063AB7-90C9-4F12-BA3A-64CE97079B27}" presName="aSpace" presStyleCnt="0"/>
      <dgm:spPr/>
    </dgm:pt>
  </dgm:ptLst>
  <dgm:cxnLst>
    <dgm:cxn modelId="{7B078801-CC2D-46BF-AAEC-773C38218B3C}" type="presOf" srcId="{5D1E13A2-9F0C-4ABE-9B2E-BEABDD17E2EB}" destId="{B6127A34-8A40-416B-A26B-908518B1D2FB}" srcOrd="0" destOrd="0" presId="urn:microsoft.com/office/officeart/2005/8/layout/pyramid2"/>
    <dgm:cxn modelId="{9E3F113C-A60A-4FF6-AB8C-DE6094A995A7}" type="presOf" srcId="{A6063AB7-90C9-4F12-BA3A-64CE97079B27}" destId="{003AF92E-6BCD-49E8-AF47-908435D9F962}" srcOrd="0" destOrd="0" presId="urn:microsoft.com/office/officeart/2005/8/layout/pyramid2"/>
    <dgm:cxn modelId="{5E30075F-27CF-4BA5-AEF2-3867B6861A63}" type="presOf" srcId="{7054679E-FA70-4BCA-BA38-8EAFFB0956BD}" destId="{5FF95820-683F-4CF0-84DB-8E6B61AF8380}" srcOrd="0" destOrd="0" presId="urn:microsoft.com/office/officeart/2005/8/layout/pyramid2"/>
    <dgm:cxn modelId="{AAFE0A44-1B35-4E98-B0C2-7FF0BBF05A22}" srcId="{7054679E-FA70-4BCA-BA38-8EAFFB0956BD}" destId="{953BC929-7747-4E22-8633-1AD61359BBBD}" srcOrd="0" destOrd="0" parTransId="{90971DBD-4414-40A7-8040-B8503D41DB99}" sibTransId="{11FAA6BB-A6B9-4EC9-8AB0-041CCA3635AA}"/>
    <dgm:cxn modelId="{E2470D67-323A-4CF4-BF0A-F3065823E65A}" srcId="{7054679E-FA70-4BCA-BA38-8EAFFB0956BD}" destId="{3EAD02C6-A6E9-426C-B598-6824EC31FD2E}" srcOrd="2" destOrd="0" parTransId="{E97210D3-F35B-4CC0-B4F6-B3233CB35F50}" sibTransId="{85C71245-00C0-49E5-83F1-166995D5A568}"/>
    <dgm:cxn modelId="{825F0F8E-BCE2-4B0C-8DC0-755CCA25AFCB}" srcId="{7054679E-FA70-4BCA-BA38-8EAFFB0956BD}" destId="{A6063AB7-90C9-4F12-BA3A-64CE97079B27}" srcOrd="4" destOrd="0" parTransId="{BAE2141E-4401-480E-8722-D21A84EFBEB0}" sibTransId="{6FCF1537-6A94-4A21-8042-968E4EE79573}"/>
    <dgm:cxn modelId="{2F854196-2B59-41B8-A2B4-3997F37C7B1B}" type="presOf" srcId="{0BB34631-F188-425C-93CB-E72B4797AAF9}" destId="{A41E8924-928C-4128-AE73-BE630D234117}" srcOrd="0" destOrd="0" presId="urn:microsoft.com/office/officeart/2005/8/layout/pyramid2"/>
    <dgm:cxn modelId="{E3D9C09C-83E9-466D-9C7C-EF06E49E7D95}" type="presOf" srcId="{953BC929-7747-4E22-8633-1AD61359BBBD}" destId="{6CEFD32D-BA5F-4EED-8331-9E3F335CAABF}" srcOrd="0" destOrd="0" presId="urn:microsoft.com/office/officeart/2005/8/layout/pyramid2"/>
    <dgm:cxn modelId="{D442D6B8-EAD8-4631-8573-F221D5825324}" srcId="{7054679E-FA70-4BCA-BA38-8EAFFB0956BD}" destId="{5D1E13A2-9F0C-4ABE-9B2E-BEABDD17E2EB}" srcOrd="3" destOrd="0" parTransId="{A9B9E5DD-E6F0-44E8-897D-B35C98FBCA86}" sibTransId="{DAC51239-4123-44FC-A77C-5C6534BBE588}"/>
    <dgm:cxn modelId="{737854BC-D305-4C05-A2C5-5ED5B70FF4C3}" type="presOf" srcId="{3EAD02C6-A6E9-426C-B598-6824EC31FD2E}" destId="{F1A87D7E-6F6F-4B14-BD1F-3374D0729DE3}" srcOrd="0" destOrd="0" presId="urn:microsoft.com/office/officeart/2005/8/layout/pyramid2"/>
    <dgm:cxn modelId="{A022AAD9-D08C-4C91-82AE-9B4AB4F3BCD8}" srcId="{7054679E-FA70-4BCA-BA38-8EAFFB0956BD}" destId="{0BB34631-F188-425C-93CB-E72B4797AAF9}" srcOrd="1" destOrd="0" parTransId="{283FDCED-EE77-4452-B541-D3F9148EA842}" sibTransId="{F8F49357-73A8-47CA-AFF0-4E0D67505920}"/>
    <dgm:cxn modelId="{F29427F1-0EB6-490F-A9A9-978F599EFAAE}" type="presParOf" srcId="{5FF95820-683F-4CF0-84DB-8E6B61AF8380}" destId="{3379C9A5-1E1F-4206-83F5-9F2792F97FDC}" srcOrd="0" destOrd="0" presId="urn:microsoft.com/office/officeart/2005/8/layout/pyramid2"/>
    <dgm:cxn modelId="{37D34B40-5DB7-4377-B82E-152AC606281E}" type="presParOf" srcId="{5FF95820-683F-4CF0-84DB-8E6B61AF8380}" destId="{A1703A2E-EF58-4E14-B9DF-89989A146704}" srcOrd="1" destOrd="0" presId="urn:microsoft.com/office/officeart/2005/8/layout/pyramid2"/>
    <dgm:cxn modelId="{FC8248C7-FF06-4808-BD1A-9B319F96F359}" type="presParOf" srcId="{A1703A2E-EF58-4E14-B9DF-89989A146704}" destId="{6CEFD32D-BA5F-4EED-8331-9E3F335CAABF}" srcOrd="0" destOrd="0" presId="urn:microsoft.com/office/officeart/2005/8/layout/pyramid2"/>
    <dgm:cxn modelId="{25E4577F-D4EF-41E4-AD61-3CB349A07AB5}" type="presParOf" srcId="{A1703A2E-EF58-4E14-B9DF-89989A146704}" destId="{803F1C84-6A31-402A-B21E-1F52C77AEC58}" srcOrd="1" destOrd="0" presId="urn:microsoft.com/office/officeart/2005/8/layout/pyramid2"/>
    <dgm:cxn modelId="{8788EF9C-D3E3-4DC0-B97F-B8BB0DB1330E}" type="presParOf" srcId="{A1703A2E-EF58-4E14-B9DF-89989A146704}" destId="{A41E8924-928C-4128-AE73-BE630D234117}" srcOrd="2" destOrd="0" presId="urn:microsoft.com/office/officeart/2005/8/layout/pyramid2"/>
    <dgm:cxn modelId="{D89A2C0F-8C0B-4C18-86CC-574BA6D256B0}" type="presParOf" srcId="{A1703A2E-EF58-4E14-B9DF-89989A146704}" destId="{D7385E4F-62EE-4523-9FA9-E15985022CD4}" srcOrd="3" destOrd="0" presId="urn:microsoft.com/office/officeart/2005/8/layout/pyramid2"/>
    <dgm:cxn modelId="{AE78F69E-3F40-4E0A-AC3C-71164B997108}" type="presParOf" srcId="{A1703A2E-EF58-4E14-B9DF-89989A146704}" destId="{F1A87D7E-6F6F-4B14-BD1F-3374D0729DE3}" srcOrd="4" destOrd="0" presId="urn:microsoft.com/office/officeart/2005/8/layout/pyramid2"/>
    <dgm:cxn modelId="{A489D735-3931-475F-93BC-3B7DEB3A47D0}" type="presParOf" srcId="{A1703A2E-EF58-4E14-B9DF-89989A146704}" destId="{7697D3CD-24A3-4DEF-8141-1ED98C5691BB}" srcOrd="5" destOrd="0" presId="urn:microsoft.com/office/officeart/2005/8/layout/pyramid2"/>
    <dgm:cxn modelId="{AC065692-6A50-4CC1-89B5-352139EBD8D2}" type="presParOf" srcId="{A1703A2E-EF58-4E14-B9DF-89989A146704}" destId="{B6127A34-8A40-416B-A26B-908518B1D2FB}" srcOrd="6" destOrd="0" presId="urn:microsoft.com/office/officeart/2005/8/layout/pyramid2"/>
    <dgm:cxn modelId="{3FBB1F73-32C8-45A2-8C37-4319CE5C876C}" type="presParOf" srcId="{A1703A2E-EF58-4E14-B9DF-89989A146704}" destId="{863BE377-E17E-4D81-9B5F-3EC72E2CE295}" srcOrd="7" destOrd="0" presId="urn:microsoft.com/office/officeart/2005/8/layout/pyramid2"/>
    <dgm:cxn modelId="{D8BF7B73-49B1-4113-9163-21DB9C1D4BBA}" type="presParOf" srcId="{A1703A2E-EF58-4E14-B9DF-89989A146704}" destId="{003AF92E-6BCD-49E8-AF47-908435D9F962}" srcOrd="8" destOrd="0" presId="urn:microsoft.com/office/officeart/2005/8/layout/pyramid2"/>
    <dgm:cxn modelId="{495FF155-7314-4905-8907-7D14D2617D2C}" type="presParOf" srcId="{A1703A2E-EF58-4E14-B9DF-89989A146704}" destId="{C91DD8C0-E23D-4F62-8C50-E5944C6302E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C70F6-59A8-4737-825A-9D1DE97F339D}">
      <dsp:nvSpPr>
        <dsp:cNvPr id="0" name=""/>
        <dsp:cNvSpPr/>
      </dsp:nvSpPr>
      <dsp:spPr>
        <a:xfrm>
          <a:off x="4487" y="222090"/>
          <a:ext cx="4403800" cy="26422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Provide opportunities to the students in the sector of Economic welfare and development by including skills, analytical aptitude and scientific approach </a:t>
          </a:r>
          <a:endParaRPr lang="en-US" sz="2500" kern="1200" dirty="0"/>
        </a:p>
      </dsp:txBody>
      <dsp:txXfrm>
        <a:off x="4487" y="222090"/>
        <a:ext cx="4403800" cy="2642280"/>
      </dsp:txXfrm>
    </dsp:sp>
    <dsp:sp modelId="{4A2D4DB4-4F0C-4E57-8E9F-4B2207822051}">
      <dsp:nvSpPr>
        <dsp:cNvPr id="0" name=""/>
        <dsp:cNvSpPr/>
      </dsp:nvSpPr>
      <dsp:spPr>
        <a:xfrm>
          <a:off x="4482406" y="1421730"/>
          <a:ext cx="660570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FC89-D704-4E4A-A62D-BB64D74288C8}">
      <dsp:nvSpPr>
        <dsp:cNvPr id="0" name=""/>
        <dsp:cNvSpPr/>
      </dsp:nvSpPr>
      <dsp:spPr>
        <a:xfrm>
          <a:off x="5217094" y="222090"/>
          <a:ext cx="4403800" cy="26422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Enabling students to solve the economic and social problems of present era. </a:t>
          </a:r>
          <a:endParaRPr lang="en-US" sz="2500" kern="1200" dirty="0"/>
        </a:p>
      </dsp:txBody>
      <dsp:txXfrm>
        <a:off x="5217094" y="222090"/>
        <a:ext cx="4403800" cy="2642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E44D1-1D52-44B8-84B2-CB098D073CC7}">
      <dsp:nvSpPr>
        <dsp:cNvPr id="0" name=""/>
        <dsp:cNvSpPr/>
      </dsp:nvSpPr>
      <dsp:spPr>
        <a:xfrm>
          <a:off x="1997" y="780858"/>
          <a:ext cx="3070807" cy="36849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28" tIns="0" rIns="30332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0" i="0" kern="1200"/>
            <a:t>M.A. Economics</a:t>
          </a:r>
          <a:endParaRPr lang="en-US" sz="2600" kern="1200"/>
        </a:p>
      </dsp:txBody>
      <dsp:txXfrm>
        <a:off x="1997" y="2254846"/>
        <a:ext cx="3070807" cy="2210981"/>
      </dsp:txXfrm>
    </dsp:sp>
    <dsp:sp modelId="{491DCA34-6F04-4853-9876-B0B4C1722072}">
      <dsp:nvSpPr>
        <dsp:cNvPr id="0" name=""/>
        <dsp:cNvSpPr/>
      </dsp:nvSpPr>
      <dsp:spPr>
        <a:xfrm>
          <a:off x="1997" y="780858"/>
          <a:ext cx="3070807" cy="14739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28" tIns="165100" rIns="30332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1997" y="780858"/>
        <a:ext cx="3070807" cy="1473987"/>
      </dsp:txXfrm>
    </dsp:sp>
    <dsp:sp modelId="{5B710128-E574-49A2-9E89-0CFA994F21A0}">
      <dsp:nvSpPr>
        <dsp:cNvPr id="0" name=""/>
        <dsp:cNvSpPr/>
      </dsp:nvSpPr>
      <dsp:spPr>
        <a:xfrm>
          <a:off x="3318469" y="780858"/>
          <a:ext cx="3070807" cy="36849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28" tIns="0" rIns="30332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0" i="0" kern="1200"/>
            <a:t>Ph.D</a:t>
          </a:r>
          <a:endParaRPr lang="en-US" sz="2600" kern="1200"/>
        </a:p>
      </dsp:txBody>
      <dsp:txXfrm>
        <a:off x="3318469" y="2254846"/>
        <a:ext cx="3070807" cy="2210981"/>
      </dsp:txXfrm>
    </dsp:sp>
    <dsp:sp modelId="{8C17C109-5589-4B0B-8A3F-77EC6BE13665}">
      <dsp:nvSpPr>
        <dsp:cNvPr id="0" name=""/>
        <dsp:cNvSpPr/>
      </dsp:nvSpPr>
      <dsp:spPr>
        <a:xfrm>
          <a:off x="3318469" y="780858"/>
          <a:ext cx="3070807" cy="14739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328" tIns="165100" rIns="30332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18469" y="780858"/>
        <a:ext cx="3070807" cy="14739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2C213-0577-4CB2-B1A4-7160BDC9D7DE}">
      <dsp:nvSpPr>
        <dsp:cNvPr id="0" name=""/>
        <dsp:cNvSpPr/>
      </dsp:nvSpPr>
      <dsp:spPr>
        <a:xfrm>
          <a:off x="610" y="-412001"/>
          <a:ext cx="1692419" cy="1901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0" rIns="167173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Industrial visit</a:t>
          </a:r>
          <a:endParaRPr lang="en-US" sz="1800" kern="1200" dirty="0"/>
        </a:p>
      </dsp:txBody>
      <dsp:txXfrm>
        <a:off x="610" y="348447"/>
        <a:ext cx="1692419" cy="1140673"/>
      </dsp:txXfrm>
    </dsp:sp>
    <dsp:sp modelId="{82F20C10-39F2-4694-8B35-C5B765BB07F1}">
      <dsp:nvSpPr>
        <dsp:cNvPr id="0" name=""/>
        <dsp:cNvSpPr/>
      </dsp:nvSpPr>
      <dsp:spPr>
        <a:xfrm>
          <a:off x="610" y="-412001"/>
          <a:ext cx="1692419" cy="76044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165100" rIns="167173" bIns="1651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10" y="-412001"/>
        <a:ext cx="1692419" cy="760449"/>
      </dsp:txXfrm>
    </dsp:sp>
    <dsp:sp modelId="{E9C5E349-E5D8-49CB-BA6A-B1E999B0C880}">
      <dsp:nvSpPr>
        <dsp:cNvPr id="0" name=""/>
        <dsp:cNvSpPr/>
      </dsp:nvSpPr>
      <dsp:spPr>
        <a:xfrm>
          <a:off x="1828423" y="-412001"/>
          <a:ext cx="1781745" cy="2725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0" rIns="167173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Participation in student seminars, workshops, training </a:t>
          </a:r>
          <a:endParaRPr lang="en-US" sz="1800" kern="1200" dirty="0"/>
        </a:p>
      </dsp:txBody>
      <dsp:txXfrm>
        <a:off x="1828423" y="678048"/>
        <a:ext cx="1781745" cy="1635076"/>
      </dsp:txXfrm>
    </dsp:sp>
    <dsp:sp modelId="{D2A38553-6388-407B-9217-2D9C9E6E52B4}">
      <dsp:nvSpPr>
        <dsp:cNvPr id="0" name=""/>
        <dsp:cNvSpPr/>
      </dsp:nvSpPr>
      <dsp:spPr>
        <a:xfrm>
          <a:off x="1873086" y="0"/>
          <a:ext cx="1692419" cy="76044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165100" rIns="167173" bIns="1651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873086" y="0"/>
        <a:ext cx="1692419" cy="760449"/>
      </dsp:txXfrm>
    </dsp:sp>
    <dsp:sp modelId="{CA6CC5FC-7615-4FE6-BC2C-D2336187CA18}">
      <dsp:nvSpPr>
        <dsp:cNvPr id="0" name=""/>
        <dsp:cNvSpPr/>
      </dsp:nvSpPr>
      <dsp:spPr>
        <a:xfrm>
          <a:off x="3745562" y="-412001"/>
          <a:ext cx="1692419" cy="1901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0" rIns="167173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i="0" kern="1200"/>
            <a:t>Field work</a:t>
          </a:r>
          <a:endParaRPr lang="en-US" sz="1800" kern="1200"/>
        </a:p>
      </dsp:txBody>
      <dsp:txXfrm>
        <a:off x="3745562" y="348447"/>
        <a:ext cx="1692419" cy="1140673"/>
      </dsp:txXfrm>
    </dsp:sp>
    <dsp:sp modelId="{122D423B-8F8F-404C-9D7D-6E76E5D0A884}">
      <dsp:nvSpPr>
        <dsp:cNvPr id="0" name=""/>
        <dsp:cNvSpPr/>
      </dsp:nvSpPr>
      <dsp:spPr>
        <a:xfrm>
          <a:off x="3745562" y="-412001"/>
          <a:ext cx="1692419" cy="76044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165100" rIns="167173" bIns="1651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745562" y="-412001"/>
        <a:ext cx="1692419" cy="760449"/>
      </dsp:txXfrm>
    </dsp:sp>
    <dsp:sp modelId="{1557ABF2-418A-4E8A-BDD3-228F0426908D}">
      <dsp:nvSpPr>
        <dsp:cNvPr id="0" name=""/>
        <dsp:cNvSpPr/>
      </dsp:nvSpPr>
      <dsp:spPr>
        <a:xfrm>
          <a:off x="5573375" y="-412001"/>
          <a:ext cx="1692419" cy="1901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0" rIns="167173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0" i="0" kern="1200"/>
            <a:t>Kautilya series of Lectures</a:t>
          </a:r>
          <a:endParaRPr lang="en-US" sz="1800" kern="1200"/>
        </a:p>
      </dsp:txBody>
      <dsp:txXfrm>
        <a:off x="5573375" y="348447"/>
        <a:ext cx="1692419" cy="1140673"/>
      </dsp:txXfrm>
    </dsp:sp>
    <dsp:sp modelId="{D14652CA-EAB6-4233-9C73-338E6EA139F3}">
      <dsp:nvSpPr>
        <dsp:cNvPr id="0" name=""/>
        <dsp:cNvSpPr/>
      </dsp:nvSpPr>
      <dsp:spPr>
        <a:xfrm>
          <a:off x="5573375" y="-412001"/>
          <a:ext cx="1692419" cy="76044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73" tIns="165100" rIns="167173" bIns="1651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573375" y="-412001"/>
        <a:ext cx="1692419" cy="7604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12202-8AEE-40F3-BC2D-3200FED0BA92}">
      <dsp:nvSpPr>
        <dsp:cNvPr id="0" name=""/>
        <dsp:cNvSpPr/>
      </dsp:nvSpPr>
      <dsp:spPr>
        <a:xfrm>
          <a:off x="0" y="0"/>
          <a:ext cx="3007932" cy="3422683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510" tIns="330200" rIns="23451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0" i="0" kern="1200"/>
            <a:t>Wall Magzine</a:t>
          </a:r>
          <a:endParaRPr lang="en-US" sz="2600" kern="1200"/>
        </a:p>
      </dsp:txBody>
      <dsp:txXfrm>
        <a:off x="0" y="1300619"/>
        <a:ext cx="3007932" cy="2053609"/>
      </dsp:txXfrm>
    </dsp:sp>
    <dsp:sp modelId="{6205560D-4A45-4B33-AF19-8444D4D0D4B3}">
      <dsp:nvSpPr>
        <dsp:cNvPr id="0" name=""/>
        <dsp:cNvSpPr/>
      </dsp:nvSpPr>
      <dsp:spPr>
        <a:xfrm>
          <a:off x="990563" y="342268"/>
          <a:ext cx="1026804" cy="10268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54" tIns="12700" rIns="800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1140935" y="492640"/>
        <a:ext cx="726060" cy="726060"/>
      </dsp:txXfrm>
    </dsp:sp>
    <dsp:sp modelId="{D05DBD01-D221-4364-9CC7-363A0AAA5E77}">
      <dsp:nvSpPr>
        <dsp:cNvPr id="0" name=""/>
        <dsp:cNvSpPr/>
      </dsp:nvSpPr>
      <dsp:spPr>
        <a:xfrm>
          <a:off x="0" y="3422611"/>
          <a:ext cx="3007932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E2F699-68FA-48C5-AE17-199664A0CA85}">
      <dsp:nvSpPr>
        <dsp:cNvPr id="0" name=""/>
        <dsp:cNvSpPr/>
      </dsp:nvSpPr>
      <dsp:spPr>
        <a:xfrm>
          <a:off x="3308725" y="0"/>
          <a:ext cx="3007932" cy="3422683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510" tIns="330200" rIns="23451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0" i="0" kern="1200"/>
            <a:t>Seminars</a:t>
          </a:r>
          <a:endParaRPr lang="en-US" sz="2600" kern="1200"/>
        </a:p>
      </dsp:txBody>
      <dsp:txXfrm>
        <a:off x="3308725" y="1300619"/>
        <a:ext cx="3007932" cy="2053609"/>
      </dsp:txXfrm>
    </dsp:sp>
    <dsp:sp modelId="{CB4CB798-F807-467C-AA26-85D809809E77}">
      <dsp:nvSpPr>
        <dsp:cNvPr id="0" name=""/>
        <dsp:cNvSpPr/>
      </dsp:nvSpPr>
      <dsp:spPr>
        <a:xfrm>
          <a:off x="4299289" y="342268"/>
          <a:ext cx="1026804" cy="10268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54" tIns="12700" rIns="800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4449661" y="492640"/>
        <a:ext cx="726060" cy="726060"/>
      </dsp:txXfrm>
    </dsp:sp>
    <dsp:sp modelId="{7B7C98B6-0962-4ADB-AD90-D7CBBA3AD48F}">
      <dsp:nvSpPr>
        <dsp:cNvPr id="0" name=""/>
        <dsp:cNvSpPr/>
      </dsp:nvSpPr>
      <dsp:spPr>
        <a:xfrm>
          <a:off x="3308725" y="3422611"/>
          <a:ext cx="3007932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C96A99-8D7F-43C3-9FC5-358601F830F5}">
      <dsp:nvSpPr>
        <dsp:cNvPr id="0" name=""/>
        <dsp:cNvSpPr/>
      </dsp:nvSpPr>
      <dsp:spPr>
        <a:xfrm>
          <a:off x="6617450" y="0"/>
          <a:ext cx="3007932" cy="3422683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510" tIns="330200" rIns="23451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0" i="0" kern="1200"/>
            <a:t>Reports</a:t>
          </a:r>
          <a:endParaRPr lang="en-US" sz="2600" kern="1200"/>
        </a:p>
      </dsp:txBody>
      <dsp:txXfrm>
        <a:off x="6617450" y="1300619"/>
        <a:ext cx="3007932" cy="2053609"/>
      </dsp:txXfrm>
    </dsp:sp>
    <dsp:sp modelId="{E711A3B3-288F-44F0-9B32-92B3C190B64C}">
      <dsp:nvSpPr>
        <dsp:cNvPr id="0" name=""/>
        <dsp:cNvSpPr/>
      </dsp:nvSpPr>
      <dsp:spPr>
        <a:xfrm>
          <a:off x="7608014" y="342268"/>
          <a:ext cx="1026804" cy="10268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54" tIns="12700" rIns="800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7758386" y="492640"/>
        <a:ext cx="726060" cy="726060"/>
      </dsp:txXfrm>
    </dsp:sp>
    <dsp:sp modelId="{F9FFA0AF-B55D-42DC-B583-B16B1FE1E0C1}">
      <dsp:nvSpPr>
        <dsp:cNvPr id="0" name=""/>
        <dsp:cNvSpPr/>
      </dsp:nvSpPr>
      <dsp:spPr>
        <a:xfrm>
          <a:off x="6617450" y="3422611"/>
          <a:ext cx="3007932" cy="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5B11F-E093-4D09-B12E-7A88761B274B}">
      <dsp:nvSpPr>
        <dsp:cNvPr id="0" name=""/>
        <dsp:cNvSpPr/>
      </dsp:nvSpPr>
      <dsp:spPr>
        <a:xfrm>
          <a:off x="4487" y="390201"/>
          <a:ext cx="4403800" cy="26422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000" b="0" i="0" kern="1200"/>
            <a:t>Professional Faculty Fund Scholarship </a:t>
          </a:r>
          <a:endParaRPr lang="en-US" sz="5000" kern="1200"/>
        </a:p>
      </dsp:txBody>
      <dsp:txXfrm>
        <a:off x="4487" y="390201"/>
        <a:ext cx="4403800" cy="2642280"/>
      </dsp:txXfrm>
    </dsp:sp>
    <dsp:sp modelId="{9C422031-E118-49DA-B36A-170FBD37153C}">
      <dsp:nvSpPr>
        <dsp:cNvPr id="0" name=""/>
        <dsp:cNvSpPr/>
      </dsp:nvSpPr>
      <dsp:spPr>
        <a:xfrm>
          <a:off x="4482406" y="1589841"/>
          <a:ext cx="660570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AF870B-E66D-4F81-9101-A7AD1DB0EFBE}">
      <dsp:nvSpPr>
        <dsp:cNvPr id="0" name=""/>
        <dsp:cNvSpPr/>
      </dsp:nvSpPr>
      <dsp:spPr>
        <a:xfrm>
          <a:off x="5217094" y="390201"/>
          <a:ext cx="4403800" cy="26422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000" b="0" i="0" kern="1200" dirty="0"/>
            <a:t>One each in M.A. Previous and Final</a:t>
          </a:r>
          <a:endParaRPr lang="en-US" sz="5000" kern="1200" dirty="0"/>
        </a:p>
      </dsp:txBody>
      <dsp:txXfrm>
        <a:off x="5217094" y="390201"/>
        <a:ext cx="4403800" cy="2642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9C9A5-1E1F-4206-83F5-9F2792F97FDC}">
      <dsp:nvSpPr>
        <dsp:cNvPr id="0" name=""/>
        <dsp:cNvSpPr/>
      </dsp:nvSpPr>
      <dsp:spPr>
        <a:xfrm>
          <a:off x="1594008" y="0"/>
          <a:ext cx="3416300" cy="34163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FD32D-BA5F-4EED-8331-9E3F335CAABF}">
      <dsp:nvSpPr>
        <dsp:cNvPr id="0" name=""/>
        <dsp:cNvSpPr/>
      </dsp:nvSpPr>
      <dsp:spPr>
        <a:xfrm>
          <a:off x="3302158" y="341943"/>
          <a:ext cx="2220595" cy="828342"/>
        </a:xfrm>
        <a:prstGeom prst="roundRect">
          <a:avLst/>
        </a:prstGeom>
        <a:solidFill>
          <a:srgbClr val="FF00FF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THE BEST ‘B’ SCHOOL</a:t>
          </a:r>
        </a:p>
      </dsp:txBody>
      <dsp:txXfrm>
        <a:off x="3342594" y="382379"/>
        <a:ext cx="2139723" cy="747470"/>
      </dsp:txXfrm>
    </dsp:sp>
    <dsp:sp modelId="{A41E8924-928C-4128-AE73-BE630D234117}">
      <dsp:nvSpPr>
        <dsp:cNvPr id="0" name=""/>
        <dsp:cNvSpPr/>
      </dsp:nvSpPr>
      <dsp:spPr>
        <a:xfrm>
          <a:off x="2781529" y="1221747"/>
          <a:ext cx="3261854" cy="411690"/>
        </a:xfrm>
        <a:prstGeom prst="roundRect">
          <a:avLst/>
        </a:prstGeom>
        <a:solidFill>
          <a:srgbClr val="66FF33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CAMPUS PLACEMENTS</a:t>
          </a:r>
        </a:p>
      </dsp:txBody>
      <dsp:txXfrm>
        <a:off x="2801626" y="1241844"/>
        <a:ext cx="3221660" cy="371496"/>
      </dsp:txXfrm>
    </dsp:sp>
    <dsp:sp modelId="{F1A87D7E-6F6F-4B14-BD1F-3374D0729DE3}">
      <dsp:nvSpPr>
        <dsp:cNvPr id="0" name=""/>
        <dsp:cNvSpPr/>
      </dsp:nvSpPr>
      <dsp:spPr>
        <a:xfrm>
          <a:off x="2200954" y="1684899"/>
          <a:ext cx="4423003" cy="411690"/>
        </a:xfrm>
        <a:prstGeom prst="roundRect">
          <a:avLst/>
        </a:prstGeom>
        <a:solidFill>
          <a:srgbClr val="CCFFCC">
            <a:alpha val="89804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/>
            <a:t>FULFIL INDUSTRIAL DEMAND</a:t>
          </a:r>
        </a:p>
      </dsp:txBody>
      <dsp:txXfrm>
        <a:off x="2221051" y="1704996"/>
        <a:ext cx="4382809" cy="371496"/>
      </dsp:txXfrm>
    </dsp:sp>
    <dsp:sp modelId="{B6127A34-8A40-416B-A26B-908518B1D2FB}">
      <dsp:nvSpPr>
        <dsp:cNvPr id="0" name=""/>
        <dsp:cNvSpPr/>
      </dsp:nvSpPr>
      <dsp:spPr>
        <a:xfrm>
          <a:off x="1631039" y="2148051"/>
          <a:ext cx="5562834" cy="411690"/>
        </a:xfrm>
        <a:prstGeom prst="round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CBCS</a:t>
          </a:r>
        </a:p>
      </dsp:txBody>
      <dsp:txXfrm>
        <a:off x="1651136" y="2168148"/>
        <a:ext cx="5522640" cy="371496"/>
      </dsp:txXfrm>
    </dsp:sp>
    <dsp:sp modelId="{003AF92E-6BCD-49E8-AF47-908435D9F962}">
      <dsp:nvSpPr>
        <dsp:cNvPr id="0" name=""/>
        <dsp:cNvSpPr/>
      </dsp:nvSpPr>
      <dsp:spPr>
        <a:xfrm>
          <a:off x="0" y="2611204"/>
          <a:ext cx="8824911" cy="411690"/>
        </a:xfrm>
        <a:prstGeom prst="roundRect">
          <a:avLst/>
        </a:prstGeom>
        <a:solidFill>
          <a:srgbClr val="FFFF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APPOINTMENTS</a:t>
          </a:r>
        </a:p>
      </dsp:txBody>
      <dsp:txXfrm>
        <a:off x="20097" y="2631301"/>
        <a:ext cx="8784717" cy="37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co.in/url?sa=i&amp;rct=j&amp;q=&amp;esrc=s&amp;source=images&amp;cd=&amp;ved=0ahUKEwjI2oCE9onTAhXBOhQKHRxiDCUQjRwIBw&amp;url=http://www.abeereducation.com/blog/2016/03/malaysian-teaching-methods&amp;bvm=bv.151426398,d.d24&amp;psig=AFQjCNH5m3TJoBaBQCdwut3AKs2iiSfAQw&amp;ust=1491363866082874&amp;cad=rj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950" y="598192"/>
            <a:ext cx="10404986" cy="2677648"/>
          </a:xfrm>
        </p:spPr>
        <p:txBody>
          <a:bodyPr/>
          <a:lstStyle/>
          <a:p>
            <a:r>
              <a:rPr lang="en-IN" b="1" dirty="0"/>
              <a:t>DEPARTMENT OF ECONOMICS</a:t>
            </a:r>
            <a:br>
              <a:rPr lang="en-IN" b="1" dirty="0"/>
            </a:br>
            <a:r>
              <a:rPr lang="en-IN" b="1" dirty="0"/>
              <a:t>																	</a:t>
            </a:r>
            <a:r>
              <a:rPr lang="en-IN" sz="1800" b="1" dirty="0"/>
              <a:t>ESTD 1992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400" b="1" dirty="0"/>
              <a:t>FACULTY OF SOCIAL SCIENCE</a:t>
            </a:r>
          </a:p>
          <a:p>
            <a:r>
              <a:rPr lang="en-IN" sz="2400" b="1" dirty="0"/>
              <a:t>MAHARSHI DAYANAND SARASWATI UNIVERSITY, AJMER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C2FEE-020E-45BB-B94B-2874879D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35" y="3442144"/>
            <a:ext cx="1216293" cy="11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195014"/>
              </p:ext>
            </p:extLst>
          </p:nvPr>
        </p:nvGraphicFramePr>
        <p:xfrm>
          <a:off x="552179" y="2470330"/>
          <a:ext cx="11004096" cy="1472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818">
                  <a:extLst>
                    <a:ext uri="{9D8B030D-6E8A-4147-A177-3AD203B41FA5}">
                      <a16:colId xmlns:a16="http://schemas.microsoft.com/office/drawing/2014/main" val="1818517175"/>
                    </a:ext>
                  </a:extLst>
                </a:gridCol>
                <a:gridCol w="2148314">
                  <a:extLst>
                    <a:ext uri="{9D8B030D-6E8A-4147-A177-3AD203B41FA5}">
                      <a16:colId xmlns:a16="http://schemas.microsoft.com/office/drawing/2014/main" val="2734333415"/>
                    </a:ext>
                  </a:extLst>
                </a:gridCol>
                <a:gridCol w="1349741">
                  <a:extLst>
                    <a:ext uri="{9D8B030D-6E8A-4147-A177-3AD203B41FA5}">
                      <a16:colId xmlns:a16="http://schemas.microsoft.com/office/drawing/2014/main" val="84430153"/>
                    </a:ext>
                  </a:extLst>
                </a:gridCol>
                <a:gridCol w="1349741">
                  <a:extLst>
                    <a:ext uri="{9D8B030D-6E8A-4147-A177-3AD203B41FA5}">
                      <a16:colId xmlns:a16="http://schemas.microsoft.com/office/drawing/2014/main" val="3518925161"/>
                    </a:ext>
                  </a:extLst>
                </a:gridCol>
                <a:gridCol w="1349741">
                  <a:extLst>
                    <a:ext uri="{9D8B030D-6E8A-4147-A177-3AD203B41FA5}">
                      <a16:colId xmlns:a16="http://schemas.microsoft.com/office/drawing/2014/main" val="218208029"/>
                    </a:ext>
                  </a:extLst>
                </a:gridCol>
                <a:gridCol w="1349741">
                  <a:extLst>
                    <a:ext uri="{9D8B030D-6E8A-4147-A177-3AD203B41FA5}">
                      <a16:colId xmlns:a16="http://schemas.microsoft.com/office/drawing/2014/main" val="480965966"/>
                    </a:ext>
                  </a:extLst>
                </a:gridCol>
              </a:tblGrid>
              <a:tr h="35038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</a:rPr>
                        <a:t>Name of the Programme </a:t>
                      </a:r>
                      <a:endParaRPr lang="en-IN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-13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Applications received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Selected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Pass percentage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079594"/>
                  </a:ext>
                </a:extLst>
              </a:tr>
              <a:tr h="4214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Male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Female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Male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Female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1804600"/>
                  </a:ext>
                </a:extLst>
              </a:tr>
              <a:tr h="350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Century Gothic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 (Economics)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195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79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98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19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81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162723"/>
                  </a:ext>
                </a:extLst>
              </a:tr>
              <a:tr h="350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</a:rPr>
                        <a:t>M.B.A. (Bus. Eco)</a:t>
                      </a:r>
                      <a:endParaRPr lang="en-IN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80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46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35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>
                          <a:effectLst/>
                        </a:rPr>
                        <a:t>37</a:t>
                      </a:r>
                      <a:endParaRPr lang="en-IN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</a:rPr>
                        <a:t>63</a:t>
                      </a:r>
                      <a:endParaRPr lang="en-IN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668985"/>
                  </a:ext>
                </a:extLst>
              </a:tr>
            </a:tbl>
          </a:graphicData>
        </a:graphic>
      </p:graphicFrame>
      <p:sp>
        <p:nvSpPr>
          <p:cNvPr id="7170" name="AutoShape 2" descr="Displaying WhatsApp Image 2017-01-31 at 4.06.02 PM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4953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Facilities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436155" cy="3416300"/>
          </a:xfrm>
        </p:spPr>
        <p:txBody>
          <a:bodyPr>
            <a:normAutofit/>
          </a:bodyPr>
          <a:lstStyle/>
          <a:p>
            <a:pPr lvl="1" hangingPunct="0"/>
            <a:r>
              <a:rPr lang="en-IN" sz="2400" b="1" dirty="0"/>
              <a:t>Library</a:t>
            </a:r>
            <a:r>
              <a:rPr lang="en-IN" sz="2400" dirty="0"/>
              <a:t> 525 books,  National News Papers 04; Journals and Reports </a:t>
            </a:r>
          </a:p>
          <a:p>
            <a:pPr lvl="1" hangingPunct="0"/>
            <a:r>
              <a:rPr lang="en-IN" sz="2400" b="1" dirty="0"/>
              <a:t>Internet facilities for staff and students:</a:t>
            </a:r>
            <a:r>
              <a:rPr lang="en-IN" sz="2400" dirty="0"/>
              <a:t> Available </a:t>
            </a:r>
          </a:p>
          <a:p>
            <a:pPr lvl="1" hangingPunct="0"/>
            <a:r>
              <a:rPr lang="en-IN" sz="2400" b="1" dirty="0"/>
              <a:t>Total number of class rooms:</a:t>
            </a:r>
            <a:r>
              <a:rPr lang="en-IN" sz="2400" dirty="0"/>
              <a:t> Two</a:t>
            </a:r>
          </a:p>
          <a:p>
            <a:pPr lvl="1" hangingPunct="0"/>
            <a:r>
              <a:rPr lang="en-IN" sz="2400" b="1" dirty="0"/>
              <a:t>Class rooms with ICT facility:</a:t>
            </a:r>
            <a:r>
              <a:rPr lang="en-IN" sz="2400" dirty="0"/>
              <a:t> One</a:t>
            </a:r>
          </a:p>
          <a:p>
            <a:pPr lvl="1" hangingPunct="0"/>
            <a:r>
              <a:rPr lang="en-IN" sz="2400" b="1" dirty="0"/>
              <a:t>Students’ laboratories:</a:t>
            </a:r>
            <a:r>
              <a:rPr lang="en-IN" sz="2400" dirty="0"/>
              <a:t> One Computer Laboratory</a:t>
            </a:r>
          </a:p>
        </p:txBody>
      </p:sp>
    </p:spTree>
    <p:extLst>
      <p:ext uri="{BB962C8B-B14F-4D97-AF65-F5344CB8AC3E}">
        <p14:creationId xmlns:p14="http://schemas.microsoft.com/office/powerpoint/2010/main" val="209083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8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IN">
                <a:solidFill>
                  <a:srgbClr val="FFFFFF"/>
                </a:solidFill>
              </a:rPr>
              <a:t>FINANCIAL ASSISTANCE TO STUDENTS</a:t>
            </a:r>
          </a:p>
        </p:txBody>
      </p:sp>
      <p:graphicFrame>
        <p:nvGraphicFramePr>
          <p:cNvPr id="2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25434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8541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1109045" y="2435852"/>
            <a:ext cx="5640097" cy="1793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GUEST FACULTY</a:t>
            </a:r>
          </a:p>
          <a:p>
            <a:pPr algn="ctr"/>
            <a:r>
              <a:rPr lang="en-IN" dirty="0"/>
              <a:t>3 (1 retired Principal, 1PhD and 1 UGC NET JRF)</a:t>
            </a:r>
            <a:endParaRPr lang="en-IN" sz="2400" b="1" dirty="0"/>
          </a:p>
        </p:txBody>
      </p:sp>
      <p:sp>
        <p:nvSpPr>
          <p:cNvPr id="8" name="Flowchart: Manual Operation 7"/>
          <p:cNvSpPr/>
          <p:nvPr/>
        </p:nvSpPr>
        <p:spPr>
          <a:xfrm>
            <a:off x="7245531" y="4976949"/>
            <a:ext cx="4946469" cy="1663337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LDC- Mr. Vishal </a:t>
            </a:r>
            <a:r>
              <a:rPr lang="en-IN" b="1" dirty="0" err="1"/>
              <a:t>Shrivastav</a:t>
            </a:r>
            <a:endParaRPr lang="en-IN" b="1" dirty="0"/>
          </a:p>
          <a:p>
            <a:pPr algn="ctr"/>
            <a:r>
              <a:rPr lang="en-IN" b="1" dirty="0"/>
              <a:t>CLASS IV – Mr. Gulab Singh </a:t>
            </a:r>
          </a:p>
        </p:txBody>
      </p:sp>
      <p:sp>
        <p:nvSpPr>
          <p:cNvPr id="5" name="Hexagon 4"/>
          <p:cNvSpPr/>
          <p:nvPr/>
        </p:nvSpPr>
        <p:spPr>
          <a:xfrm>
            <a:off x="6429828" y="3618766"/>
            <a:ext cx="5515429" cy="122900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Post Doctoral Fellow</a:t>
            </a:r>
          </a:p>
          <a:p>
            <a:pPr algn="ctr"/>
            <a:r>
              <a:rPr lang="en-IN" dirty="0"/>
              <a:t>Dr. </a:t>
            </a:r>
            <a:r>
              <a:rPr lang="en-IN" dirty="0" err="1"/>
              <a:t>Vikas</a:t>
            </a:r>
            <a:r>
              <a:rPr lang="en-IN" dirty="0"/>
              <a:t> </a:t>
            </a:r>
            <a:r>
              <a:rPr lang="en-IN" dirty="0" err="1"/>
              <a:t>Yadav</a:t>
            </a:r>
            <a:endParaRPr lang="en-IN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84397-E2FA-48EE-B261-A7481FCB0434}"/>
              </a:ext>
            </a:extLst>
          </p:cNvPr>
          <p:cNvSpPr txBox="1"/>
          <p:nvPr/>
        </p:nvSpPr>
        <p:spPr>
          <a:xfrm>
            <a:off x="623027" y="598367"/>
            <a:ext cx="8127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chemeClr val="bg1"/>
                </a:solidFill>
              </a:rPr>
              <a:t>The Department of Economics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5F7B0-3AA3-4D1C-9A6C-7EB3BB61502D}"/>
              </a:ext>
            </a:extLst>
          </p:cNvPr>
          <p:cNvSpPr txBox="1"/>
          <p:nvPr/>
        </p:nvSpPr>
        <p:spPr>
          <a:xfrm>
            <a:off x="2722320" y="1447154"/>
            <a:ext cx="6747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Professor &amp; Head: </a:t>
            </a:r>
            <a:r>
              <a:rPr lang="en-IN" sz="2800" dirty="0" err="1">
                <a:solidFill>
                  <a:schemeClr val="bg1"/>
                </a:solidFill>
              </a:rPr>
              <a:t>Dr.</a:t>
            </a:r>
            <a:r>
              <a:rPr lang="en-IN" sz="2800" dirty="0">
                <a:solidFill>
                  <a:schemeClr val="bg1"/>
                </a:solidFill>
              </a:rPr>
              <a:t> Shiv Dayal Singh</a:t>
            </a:r>
          </a:p>
        </p:txBody>
      </p:sp>
    </p:spTree>
    <p:extLst>
      <p:ext uri="{BB962C8B-B14F-4D97-AF65-F5344CB8AC3E}">
        <p14:creationId xmlns:p14="http://schemas.microsoft.com/office/powerpoint/2010/main" val="8927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PERMANENT FACULTY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07662"/>
              </p:ext>
            </p:extLst>
          </p:nvPr>
        </p:nvGraphicFramePr>
        <p:xfrm>
          <a:off x="3614056" y="2679614"/>
          <a:ext cx="8577944" cy="2800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2515">
                  <a:extLst>
                    <a:ext uri="{9D8B030D-6E8A-4147-A177-3AD203B41FA5}">
                      <a16:colId xmlns:a16="http://schemas.microsoft.com/office/drawing/2014/main" val="2196871708"/>
                    </a:ext>
                  </a:extLst>
                </a:gridCol>
                <a:gridCol w="1362851">
                  <a:extLst>
                    <a:ext uri="{9D8B030D-6E8A-4147-A177-3AD203B41FA5}">
                      <a16:colId xmlns:a16="http://schemas.microsoft.com/office/drawing/2014/main" val="1672448748"/>
                    </a:ext>
                  </a:extLst>
                </a:gridCol>
                <a:gridCol w="1189154">
                  <a:extLst>
                    <a:ext uri="{9D8B030D-6E8A-4147-A177-3AD203B41FA5}">
                      <a16:colId xmlns:a16="http://schemas.microsoft.com/office/drawing/2014/main" val="2825840965"/>
                    </a:ext>
                  </a:extLst>
                </a:gridCol>
                <a:gridCol w="1857219">
                  <a:extLst>
                    <a:ext uri="{9D8B030D-6E8A-4147-A177-3AD203B41FA5}">
                      <a16:colId xmlns:a16="http://schemas.microsoft.com/office/drawing/2014/main" val="2327150880"/>
                    </a:ext>
                  </a:extLst>
                </a:gridCol>
                <a:gridCol w="1202515">
                  <a:extLst>
                    <a:ext uri="{9D8B030D-6E8A-4147-A177-3AD203B41FA5}">
                      <a16:colId xmlns:a16="http://schemas.microsoft.com/office/drawing/2014/main" val="256799615"/>
                    </a:ext>
                  </a:extLst>
                </a:gridCol>
                <a:gridCol w="1763690">
                  <a:extLst>
                    <a:ext uri="{9D8B030D-6E8A-4147-A177-3AD203B41FA5}">
                      <a16:colId xmlns:a16="http://schemas.microsoft.com/office/drawing/2014/main" val="2518098439"/>
                    </a:ext>
                  </a:extLst>
                </a:gridCol>
              </a:tblGrid>
              <a:tr h="8783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</a:rPr>
                        <a:t>Name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>
                          <a:effectLst/>
                        </a:rPr>
                        <a:t>Qualification</a:t>
                      </a:r>
                      <a:endParaRPr lang="en-IN" sz="2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</a:rPr>
                        <a:t>Designation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>
                          <a:effectLst/>
                        </a:rPr>
                        <a:t>Specialization</a:t>
                      </a:r>
                      <a:endParaRPr lang="en-IN" sz="2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>
                          <a:effectLst/>
                        </a:rPr>
                        <a:t>No. of Years of Experience</a:t>
                      </a:r>
                      <a:endParaRPr lang="en-IN" sz="2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</a:rPr>
                        <a:t>No. of Ph.D./ M.Phil. students guided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88606"/>
                  </a:ext>
                </a:extLst>
              </a:tr>
              <a:tr h="658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>
                          <a:effectLst/>
                        </a:rPr>
                        <a:t>Shiv Dayal Singh</a:t>
                      </a:r>
                      <a:endParaRPr lang="en-IN" sz="2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</a:rPr>
                        <a:t>Ph.D. &amp; M.A. Economics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</a:rPr>
                        <a:t> Professor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>
                          <a:effectLst/>
                        </a:rPr>
                        <a:t>Development Economics, Demography</a:t>
                      </a:r>
                      <a:endParaRPr lang="en-IN" sz="2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IN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PDF mentored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PhD awarded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PhD continuing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MPhil awarded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3580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7FB372F-4027-4EAB-803E-22064D5C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82" t="40097" r="4815" b="28273"/>
          <a:stretch/>
        </p:blipFill>
        <p:spPr>
          <a:xfrm>
            <a:off x="352696" y="3152816"/>
            <a:ext cx="3261360" cy="2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M.A. Economics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FF96EF2-C4FB-439E-9032-9299C1EEC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0668"/>
              </p:ext>
            </p:extLst>
          </p:nvPr>
        </p:nvGraphicFramePr>
        <p:xfrm>
          <a:off x="796413" y="2607460"/>
          <a:ext cx="1081056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303">
                  <a:extLst>
                    <a:ext uri="{9D8B030D-6E8A-4147-A177-3AD203B41FA5}">
                      <a16:colId xmlns:a16="http://schemas.microsoft.com/office/drawing/2014/main" val="2569803614"/>
                    </a:ext>
                  </a:extLst>
                </a:gridCol>
                <a:gridCol w="1744427">
                  <a:extLst>
                    <a:ext uri="{9D8B030D-6E8A-4147-A177-3AD203B41FA5}">
                      <a16:colId xmlns:a16="http://schemas.microsoft.com/office/drawing/2014/main" val="3429459224"/>
                    </a:ext>
                  </a:extLst>
                </a:gridCol>
                <a:gridCol w="842851">
                  <a:extLst>
                    <a:ext uri="{9D8B030D-6E8A-4147-A177-3AD203B41FA5}">
                      <a16:colId xmlns:a16="http://schemas.microsoft.com/office/drawing/2014/main" val="1810022103"/>
                    </a:ext>
                  </a:extLst>
                </a:gridCol>
                <a:gridCol w="943896">
                  <a:extLst>
                    <a:ext uri="{9D8B030D-6E8A-4147-A177-3AD203B41FA5}">
                      <a16:colId xmlns:a16="http://schemas.microsoft.com/office/drawing/2014/main" val="394826347"/>
                    </a:ext>
                  </a:extLst>
                </a:gridCol>
                <a:gridCol w="1323600">
                  <a:extLst>
                    <a:ext uri="{9D8B030D-6E8A-4147-A177-3AD203B41FA5}">
                      <a16:colId xmlns:a16="http://schemas.microsoft.com/office/drawing/2014/main" val="915775430"/>
                    </a:ext>
                  </a:extLst>
                </a:gridCol>
                <a:gridCol w="2013222">
                  <a:extLst>
                    <a:ext uri="{9D8B030D-6E8A-4147-A177-3AD203B41FA5}">
                      <a16:colId xmlns:a16="http://schemas.microsoft.com/office/drawing/2014/main" val="405836954"/>
                    </a:ext>
                  </a:extLst>
                </a:gridCol>
                <a:gridCol w="1347634">
                  <a:extLst>
                    <a:ext uri="{9D8B030D-6E8A-4147-A177-3AD203B41FA5}">
                      <a16:colId xmlns:a16="http://schemas.microsoft.com/office/drawing/2014/main" val="882682113"/>
                    </a:ext>
                  </a:extLst>
                </a:gridCol>
                <a:gridCol w="1347634">
                  <a:extLst>
                    <a:ext uri="{9D8B030D-6E8A-4147-A177-3AD203B41FA5}">
                      <a16:colId xmlns:a16="http://schemas.microsoft.com/office/drawing/2014/main" val="228858463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IN" dirty="0"/>
                        <a:t>Session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dirty="0"/>
                        <a:t>Applications Received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N" dirty="0"/>
                        <a:t>Students admitted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IN" dirty="0"/>
                        <a:t>Male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IN" dirty="0"/>
                        <a:t>Female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N" dirty="0"/>
                        <a:t>Appeared in Final Year Examination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IN" dirty="0"/>
                        <a:t>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IN" dirty="0"/>
                        <a:t>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8529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Male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Female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I </a:t>
                      </a:r>
                      <a:r>
                        <a:rPr lang="en-IN" dirty="0" err="1">
                          <a:solidFill>
                            <a:schemeClr val="bg1"/>
                          </a:solidFill>
                        </a:rPr>
                        <a:t>Div</a:t>
                      </a:r>
                      <a:endParaRPr lang="en-I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II </a:t>
                      </a:r>
                      <a:r>
                        <a:rPr lang="en-IN" dirty="0" err="1">
                          <a:solidFill>
                            <a:schemeClr val="bg1"/>
                          </a:solidFill>
                        </a:rPr>
                        <a:t>Div</a:t>
                      </a:r>
                      <a:endParaRPr lang="en-I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56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2016-17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81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2017-18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301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2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93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52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81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Post Doctoral Project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809137" cy="2491014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400" b="1" dirty="0"/>
          </a:p>
          <a:p>
            <a:pPr marL="0" indent="0">
              <a:buNone/>
            </a:pPr>
            <a:r>
              <a:rPr lang="en-IN" sz="2400" b="1" dirty="0"/>
              <a:t> “A Comparative Study of Socio-Economic Development of BIMARU States in India” PI: </a:t>
            </a:r>
            <a:r>
              <a:rPr lang="en-IN" sz="2400" b="1" dirty="0" err="1"/>
              <a:t>Dr.</a:t>
            </a:r>
            <a:r>
              <a:rPr lang="en-IN" sz="2400" b="1" dirty="0"/>
              <a:t> </a:t>
            </a:r>
            <a:r>
              <a:rPr lang="en-IN" sz="2400" b="1" dirty="0" err="1"/>
              <a:t>Vikas</a:t>
            </a:r>
            <a:r>
              <a:rPr lang="en-IN" sz="2400" b="1" dirty="0"/>
              <a:t> Yadav, Mentor: </a:t>
            </a:r>
            <a:r>
              <a:rPr lang="en-IN" sz="2400" b="1" dirty="0" err="1"/>
              <a:t>Dr.Shiv</a:t>
            </a:r>
            <a:r>
              <a:rPr lang="en-IN" sz="2400" b="1" dirty="0"/>
              <a:t> </a:t>
            </a:r>
            <a:r>
              <a:rPr lang="en-IN" sz="2400" b="1" dirty="0" err="1"/>
              <a:t>Dayal</a:t>
            </a:r>
            <a:r>
              <a:rPr lang="en-IN" sz="2400" b="1" dirty="0"/>
              <a:t> Singh  </a:t>
            </a:r>
            <a:r>
              <a:rPr lang="en-IN" sz="2400" b="1" dirty="0" err="1"/>
              <a:t>Rs</a:t>
            </a:r>
            <a:r>
              <a:rPr lang="en-IN" sz="2400" b="1" dirty="0"/>
              <a:t>. 16.74 lakh from 16.11.15 to 15.11.18</a:t>
            </a:r>
          </a:p>
          <a:p>
            <a:pPr marL="0" indent="0">
              <a:buNone/>
            </a:pPr>
            <a:endParaRPr lang="en-IN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49F01-E73B-4D65-9126-B218BC42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9" t="32222" r="71333" b="44889"/>
          <a:stretch/>
        </p:blipFill>
        <p:spPr>
          <a:xfrm>
            <a:off x="10473166" y="1269977"/>
            <a:ext cx="1718834" cy="21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5400" b="1" dirty="0"/>
              <a:t>Research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602834"/>
              </p:ext>
            </p:extLst>
          </p:nvPr>
        </p:nvGraphicFramePr>
        <p:xfrm>
          <a:off x="339213" y="2568103"/>
          <a:ext cx="11061289" cy="3845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699">
                <a:tc>
                  <a:txBody>
                    <a:bodyPr/>
                    <a:lstStyle/>
                    <a:p>
                      <a:r>
                        <a:rPr lang="en-IN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Date of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699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Manasvi Singh </a:t>
                      </a:r>
                      <a:r>
                        <a:rPr lang="en-US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Tanwar</a:t>
                      </a:r>
                      <a:endParaRPr lang="en-IN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11.12.2019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Patterns and Sustainability of Economic Growth of Rajasthan</a:t>
                      </a:r>
                      <a:endParaRPr lang="en-IN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69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Khsuhbu Chaudhary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19.7.2016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 Analytical Study of State Government Programs for Primary Education with Special reference to Ajmer District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69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Sumitra Devi Sahu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23.6.2018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 Empirical Analysis of Linder Hypothesis with respect to India and its Trading Partners 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69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Dheeraj Kumar Pareek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23.6.2018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‘Ekaatm Arth chintan” of Deen Dayal Upadhyay with reference to Indian Economic Policy and Challenges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69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Monica Shrivastav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19.7.2016</a:t>
                      </a:r>
                      <a:endParaRPr lang="en-IN" sz="20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 Comparative Study of Mauryan Period Economy and Modern Economy</a:t>
                      </a:r>
                      <a:endParaRPr lang="en-IN" sz="2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1321" y="2008012"/>
            <a:ext cx="110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PhD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2313214"/>
            <a:ext cx="11553372" cy="424724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Khushbu Chaudhary &amp; Shiv Dayal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Singh (2021) An Analytical Study of Primary Education in Ajmer District of Rajasthan SHODH SANCHAR Vol.11(41), pp 46-49 ISSN – 2229-3620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Dheeraj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Kumar Parekh and Shiv Dayal Singh (2021) </a:t>
            </a:r>
            <a:r>
              <a:rPr lang="en-IN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Bhaarteeytaa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se </a:t>
            </a:r>
            <a:r>
              <a:rPr lang="en-IN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yukt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arthashaastree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: Pandit </a:t>
            </a:r>
            <a:r>
              <a:rPr lang="en-IN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Deen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Dayal Upadhyay. </a:t>
            </a:r>
            <a:r>
              <a:rPr lang="en-IN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Shodh</a:t>
            </a:r>
            <a:r>
              <a:rPr lang="en-IN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Sarita 8(29): 110-113. ISSN 2348 2397.</a:t>
            </a:r>
          </a:p>
          <a:p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Vikas Yadav &amp; Shiv Dayal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Singh (2020) Role of BIMARU States in India’s Population Policy Goal of Population Stabilization SHODH SARITA Vol.7(28), pp.73-79 ISSN – 2348-2394</a:t>
            </a:r>
          </a:p>
          <a:p>
            <a:r>
              <a:rPr lang="en-IN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Shiv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Dayal Singh and Dheeraj Kumar Parekh (2020)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Bharteey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sanskriti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evam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ekaatm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arth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chintan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IN" dirty="0" err="1">
                <a:solidFill>
                  <a:schemeClr val="tx1"/>
                </a:solidFill>
                <a:ea typeface="Times New Roman" panose="02020603050405020304" pitchFamily="18" charset="0"/>
              </a:rPr>
              <a:t>D</a:t>
            </a:r>
            <a:r>
              <a:rPr lang="en-IN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rishtikon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12(6):1220-22.  ISSN 0975119X</a:t>
            </a:r>
          </a:p>
          <a:p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Shiv Dayal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Singh &amp; Khushbu Chaudhary (2018) An Analytical Study of District-Wise Status of Women Empowerment in Uttar Pradesh. AJANTA part –II Vol. VII (II), PP.51-58 ISSN – 2277-5730</a:t>
            </a:r>
            <a:endParaRPr lang="en-IN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Khushbu Chaudhary &amp; Shiv Dayal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Singh (2018) An Analysis of Socio-Economic Status of Government School Pupils with Mid Day Meal in Ajmer District of Rajasthan AJANTA part-vi Vol. VII (III), PP. 123-129 ISSN -2277-5730</a:t>
            </a:r>
            <a:endParaRPr lang="en-IN" dirty="0"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Pushpa Chauhan &amp; Shiv Dayal</a:t>
            </a:r>
            <a:r>
              <a:rPr lang="en-IN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Singh (2016) The Development and Present Status of SEZ in Rajasthan. Asian Research Consortium Vol.6, No.3, pp.79-89 ISSN 22497307</a:t>
            </a:r>
          </a:p>
          <a:p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Shiv Dayal Singh, Anant </a:t>
            </a:r>
            <a:r>
              <a:rPr lang="en-IN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Phagna</a:t>
            </a:r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 &amp; </a:t>
            </a:r>
            <a:r>
              <a:rPr lang="en-IN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Gulraj</a:t>
            </a:r>
            <a:r>
              <a:rPr lang="en-IN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 Kohli (2014),”Public Distribution System in Rajasthan”, International Journal of Food, Nutrition and Dietetics 2(2):53-56	2322-0775</a:t>
            </a:r>
            <a:endParaRPr lang="en-IN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N" sz="1600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2313214"/>
            <a:ext cx="11553372" cy="4247243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solidFill>
                  <a:schemeClr val="tx1"/>
                </a:solidFill>
              </a:rPr>
              <a:t>Vijay Veer Singh , Shiv Dayal Singh (2013),” Sampling Procedure &amp; Design”, In : Research Methodology : A Compendium (Eds.)  </a:t>
            </a:r>
            <a:r>
              <a:rPr lang="en-IN" dirty="0" err="1">
                <a:solidFill>
                  <a:schemeClr val="tx1"/>
                </a:solidFill>
              </a:rPr>
              <a:t>Tapan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err="1">
                <a:solidFill>
                  <a:schemeClr val="tx1"/>
                </a:solidFill>
              </a:rPr>
              <a:t>Choure</a:t>
            </a:r>
            <a:r>
              <a:rPr lang="en-IN" dirty="0">
                <a:solidFill>
                  <a:schemeClr val="tx1"/>
                </a:solidFill>
              </a:rPr>
              <a:t>. </a:t>
            </a:r>
            <a:r>
              <a:rPr lang="en-IN" dirty="0" err="1">
                <a:solidFill>
                  <a:schemeClr val="tx1"/>
                </a:solidFill>
              </a:rPr>
              <a:t>Aksharvinyas</a:t>
            </a:r>
            <a:r>
              <a:rPr lang="en-IN" dirty="0">
                <a:solidFill>
                  <a:schemeClr val="tx1"/>
                </a:solidFill>
              </a:rPr>
              <a:t>, Ujjain. Pg. 11-24	978-81-928133-0-1</a:t>
            </a:r>
          </a:p>
          <a:p>
            <a:r>
              <a:rPr lang="en-IN" dirty="0">
                <a:solidFill>
                  <a:schemeClr val="tx1"/>
                </a:solidFill>
              </a:rPr>
              <a:t>Shiv Dayal Singh (2013), “Rising Women participation in MGNREGS : A case Study of Rajasthan.” The IIS University Journal of social Science  2(1) : 16-26. 	2319-2593</a:t>
            </a:r>
          </a:p>
          <a:p>
            <a:r>
              <a:rPr lang="en-IN" dirty="0">
                <a:solidFill>
                  <a:schemeClr val="tx1"/>
                </a:solidFill>
              </a:rPr>
              <a:t>Shiv Prasad, Shiv Dayal Singh &amp; Veena Kumari (2013), “An Empirical Study of Emerging Dimensions of Tourism in India”. South Asian Journal of Tourism &amp; Heritage 6 (1): 145-158 .	 0974-5432</a:t>
            </a:r>
          </a:p>
          <a:p>
            <a:r>
              <a:rPr lang="en-IN" dirty="0">
                <a:solidFill>
                  <a:schemeClr val="tx1"/>
                </a:solidFill>
              </a:rPr>
              <a:t>Shiv Prasad, Shiv Dayal Singh &amp; Veena Kumari (2013), “Balance Score Card : A way to implement strategy in turbulent times ( A case Study of R.K. Marbles)”, Indian Journal of Applied Research 3(5): 33-35	2249-555X</a:t>
            </a:r>
          </a:p>
          <a:p>
            <a:r>
              <a:rPr lang="en-IN" dirty="0">
                <a:solidFill>
                  <a:schemeClr val="tx1"/>
                </a:solidFill>
              </a:rPr>
              <a:t>Abhinav K. Raina, Shiv Dayal Singh &amp; Naveen Kumar Sharma (2012), “Empowerment, Contextual Performance and Job Satisfaction : An Empirical Assessment of Hospitality Industry in Rajasthan”, South Asian Journal of Tourism &amp; Heritage 5 (2): 99-123	ISBN 0974-5432</a:t>
            </a:r>
          </a:p>
          <a:p>
            <a:r>
              <a:rPr lang="en-IN" dirty="0" err="1">
                <a:solidFill>
                  <a:schemeClr val="tx1"/>
                </a:solidFill>
              </a:rPr>
              <a:t>Namita</a:t>
            </a:r>
            <a:r>
              <a:rPr lang="en-IN" dirty="0">
                <a:solidFill>
                  <a:schemeClr val="tx1"/>
                </a:solidFill>
              </a:rPr>
              <a:t> S. </a:t>
            </a:r>
            <a:r>
              <a:rPr lang="en-IN" dirty="0" err="1">
                <a:solidFill>
                  <a:schemeClr val="tx1"/>
                </a:solidFill>
              </a:rPr>
              <a:t>Moyal</a:t>
            </a:r>
            <a:r>
              <a:rPr lang="en-IN" dirty="0">
                <a:solidFill>
                  <a:schemeClr val="tx1"/>
                </a:solidFill>
              </a:rPr>
              <a:t>, </a:t>
            </a:r>
            <a:r>
              <a:rPr lang="en-IN" dirty="0" err="1">
                <a:solidFill>
                  <a:schemeClr val="tx1"/>
                </a:solidFill>
              </a:rPr>
              <a:t>Gulraj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err="1">
                <a:solidFill>
                  <a:schemeClr val="tx1"/>
                </a:solidFill>
              </a:rPr>
              <a:t>Kalsi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err="1">
                <a:solidFill>
                  <a:schemeClr val="tx1"/>
                </a:solidFill>
              </a:rPr>
              <a:t>Kohli</a:t>
            </a:r>
            <a:r>
              <a:rPr lang="en-IN" dirty="0">
                <a:solidFill>
                  <a:schemeClr val="tx1"/>
                </a:solidFill>
              </a:rPr>
              <a:t> &amp; </a:t>
            </a:r>
            <a:r>
              <a:rPr lang="en-IN" dirty="0" err="1">
                <a:solidFill>
                  <a:schemeClr val="tx1"/>
                </a:solidFill>
              </a:rPr>
              <a:t>Shiv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err="1">
                <a:solidFill>
                  <a:schemeClr val="tx1"/>
                </a:solidFill>
              </a:rPr>
              <a:t>Dayal</a:t>
            </a:r>
            <a:r>
              <a:rPr lang="en-IN" dirty="0">
                <a:solidFill>
                  <a:schemeClr val="tx1"/>
                </a:solidFill>
              </a:rPr>
              <a:t> Singh (2012), “Socio demographic characteristics of the elderly males 960-80 years) affects their health and nutritional status” Asian Journal of Home Science 7(2):556-563	0973-4732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513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336" y="1307419"/>
            <a:ext cx="5547037" cy="3691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64" r="4839" b="1"/>
          <a:stretch/>
        </p:blipFill>
        <p:spPr>
          <a:xfrm>
            <a:off x="473916" y="450763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4" y="3517926"/>
            <a:ext cx="10128069" cy="3416300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The Department </a:t>
            </a:r>
            <a:r>
              <a:rPr lang="en-US" sz="2000" b="1" dirty="0" err="1"/>
              <a:t>endeavours</a:t>
            </a:r>
            <a:r>
              <a:rPr lang="en-US" sz="2000" b="1" dirty="0"/>
              <a:t> to impart specialized knowledge in the field of Economics to enable the students to become agents of change in the social and economic development of the country. </a:t>
            </a:r>
          </a:p>
          <a:p>
            <a:r>
              <a:rPr lang="en-US" sz="2000" b="1" dirty="0"/>
              <a:t>The Department foresees and creates platform for their active participation in the development of society.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804281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	PUBLICATIONS (contd....)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413" y="2403987"/>
            <a:ext cx="11017045" cy="4232787"/>
          </a:xfrm>
        </p:spPr>
        <p:txBody>
          <a:bodyPr>
            <a:noAutofit/>
          </a:bodyPr>
          <a:lstStyle/>
          <a:p>
            <a:r>
              <a:rPr lang="en-IN" sz="1700" dirty="0"/>
              <a:t>Shiv Dayal Singh, Anant </a:t>
            </a:r>
            <a:r>
              <a:rPr lang="en-IN" sz="1700" dirty="0" err="1"/>
              <a:t>Phagna</a:t>
            </a:r>
            <a:r>
              <a:rPr lang="en-IN" sz="1700" dirty="0"/>
              <a:t> ( 2012), “Service Sector- The Engine of Growth” In: The Impact of globalisation on Economic, Political and socio-cultural domains in </a:t>
            </a:r>
            <a:r>
              <a:rPr lang="en-IN" sz="1700" dirty="0" err="1"/>
              <a:t>India’Dr</a:t>
            </a:r>
            <a:r>
              <a:rPr lang="en-IN" sz="1700" dirty="0"/>
              <a:t>. Anant Bhatnagar and Dr Sudha Agarwal (eds). RVVSP </a:t>
            </a:r>
            <a:r>
              <a:rPr lang="en-IN" sz="1700" dirty="0" err="1"/>
              <a:t>Shramjeevi</a:t>
            </a:r>
            <a:r>
              <a:rPr lang="en-IN" sz="1700" dirty="0"/>
              <a:t> college, Ajmer .pg 80-85	8189431-40-4</a:t>
            </a:r>
          </a:p>
          <a:p>
            <a:r>
              <a:rPr lang="en-IN" sz="1700" dirty="0"/>
              <a:t>Shashi Singha , Shiv Dayal Singh(2012),”Role of CRM in E-retailing in India” In: Retailing in India only Business or Beyond  Prof. Barbara </a:t>
            </a:r>
            <a:r>
              <a:rPr lang="en-IN" sz="1700" dirty="0" err="1"/>
              <a:t>Cangan</a:t>
            </a:r>
            <a:r>
              <a:rPr lang="en-IN" sz="1700" dirty="0"/>
              <a:t> and Elvin T. </a:t>
            </a:r>
            <a:r>
              <a:rPr lang="en-IN" sz="1700" dirty="0" err="1"/>
              <a:t>Cangan</a:t>
            </a:r>
            <a:r>
              <a:rPr lang="en-IN" sz="1700" dirty="0"/>
              <a:t> (</a:t>
            </a:r>
            <a:r>
              <a:rPr lang="en-IN" sz="1700" dirty="0" err="1"/>
              <a:t>eds</a:t>
            </a:r>
            <a:r>
              <a:rPr lang="en-IN" sz="1700" dirty="0"/>
              <a:t>). Excel India Publisher, New Delhi	978-93-82062-96-7</a:t>
            </a:r>
          </a:p>
          <a:p>
            <a:r>
              <a:rPr lang="en-IN" sz="17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Shiv Dayal Singh (1997) Economic Development and Ecological Balance. Chintan- A Research Journal of Maharshi Dayanand Saraswati University, Ajmer</a:t>
            </a:r>
          </a:p>
          <a:p>
            <a:r>
              <a:rPr lang="en-IN" sz="1700" dirty="0">
                <a:effectLst/>
                <a:ea typeface="Times New Roman" panose="02020603050405020304" pitchFamily="18" charset="0"/>
              </a:rPr>
              <a:t>Shiv Dayal Singh (1996) Urban Water Supply : The Case of Ajmer City In: Urban Water Management Edited by </a:t>
            </a:r>
            <a:r>
              <a:rPr lang="en-IN" sz="1700" dirty="0" err="1">
                <a:effectLst/>
                <a:ea typeface="Times New Roman" panose="02020603050405020304" pitchFamily="18" charset="0"/>
              </a:rPr>
              <a:t>M.S.Rathore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 , V. </a:t>
            </a:r>
            <a:r>
              <a:rPr lang="en-IN" sz="1700" dirty="0" err="1">
                <a:effectLst/>
                <a:ea typeface="Times New Roman" panose="02020603050405020304" pitchFamily="18" charset="0"/>
              </a:rPr>
              <a:t>Ratna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 Reddy Rawat Publications Jaipur and New Delhi ISBN 81-7033-302-3</a:t>
            </a:r>
          </a:p>
          <a:p>
            <a:r>
              <a:rPr lang="en-IN" sz="1700" dirty="0">
                <a:ea typeface="Times New Roman" panose="02020603050405020304" pitchFamily="18" charset="0"/>
              </a:rPr>
              <a:t>Shiv Dayal Singh and </a:t>
            </a:r>
            <a:r>
              <a:rPr lang="en-IN" sz="1700" dirty="0" err="1">
                <a:ea typeface="Times New Roman" panose="02020603050405020304" pitchFamily="18" charset="0"/>
              </a:rPr>
              <a:t>Mahendra</a:t>
            </a:r>
            <a:r>
              <a:rPr lang="en-IN" sz="1700" dirty="0">
                <a:ea typeface="Times New Roman" panose="02020603050405020304" pitchFamily="18" charset="0"/>
              </a:rPr>
              <a:t> Sharma (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1992) </a:t>
            </a:r>
            <a:r>
              <a:rPr lang="en-IN" sz="1700" dirty="0" err="1">
                <a:effectLst/>
                <a:ea typeface="Times New Roman" panose="02020603050405020304" pitchFamily="18" charset="0"/>
              </a:rPr>
              <a:t>Silvi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-Pastoral Activities for Sustainable Development. </a:t>
            </a:r>
            <a:r>
              <a:rPr lang="en-IN" sz="1700" dirty="0" err="1">
                <a:effectLst/>
                <a:ea typeface="Times New Roman" panose="02020603050405020304" pitchFamily="18" charset="0"/>
              </a:rPr>
              <a:t>Yojna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 Vol. 36; No. 3</a:t>
            </a:r>
            <a:endParaRPr lang="en-IN" sz="1700" dirty="0">
              <a:effectLst/>
              <a:ea typeface="Calibri" panose="020F0502020204030204" pitchFamily="34" charset="0"/>
            </a:endParaRPr>
          </a:p>
          <a:p>
            <a:r>
              <a:rPr lang="en-IN" sz="1700" dirty="0">
                <a:effectLst/>
                <a:ea typeface="Times New Roman" panose="02020603050405020304" pitchFamily="18" charset="0"/>
              </a:rPr>
              <a:t>Shiv Dayal Singh (1990) Urban Fuel Demand and Environment </a:t>
            </a:r>
            <a:r>
              <a:rPr lang="en-IN" sz="1700" dirty="0" err="1">
                <a:effectLst/>
                <a:ea typeface="Times New Roman" panose="02020603050405020304" pitchFamily="18" charset="0"/>
              </a:rPr>
              <a:t>Yojna</a:t>
            </a:r>
            <a:r>
              <a:rPr lang="en-IN" sz="1700" dirty="0">
                <a:effectLst/>
                <a:ea typeface="Times New Roman" panose="02020603050405020304" pitchFamily="18" charset="0"/>
              </a:rPr>
              <a:t> Vol. 34, No. 5</a:t>
            </a:r>
            <a:endParaRPr lang="en-IN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N" sz="1700" dirty="0"/>
          </a:p>
          <a:p>
            <a:endParaRPr lang="en-IN" sz="1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5E25CE-3729-48B8-8F92-02B43F515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5" r="14485"/>
          <a:stretch/>
        </p:blipFill>
        <p:spPr>
          <a:xfrm rot="20052969">
            <a:off x="5292336" y="3476444"/>
            <a:ext cx="3979538" cy="2899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BOOKS</a:t>
            </a:r>
            <a:r>
              <a:rPr lang="hi-IN" b="1" dirty="0"/>
              <a:t> &amp; </a:t>
            </a:r>
            <a:r>
              <a:rPr lang="en-IN" b="1" dirty="0"/>
              <a:t>JOURNALS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31" y="2205294"/>
            <a:ext cx="8825659" cy="3416300"/>
          </a:xfrm>
        </p:spPr>
        <p:txBody>
          <a:bodyPr/>
          <a:lstStyle/>
          <a:p>
            <a:r>
              <a:rPr lang="hi-IN" b="1" dirty="0"/>
              <a:t>विराट व्यक्तित्व: सम्राट </a:t>
            </a:r>
            <a:r>
              <a:rPr lang="hi-IN" b="1" dirty="0" err="1"/>
              <a:t>पृथ्वीराज</a:t>
            </a:r>
            <a:r>
              <a:rPr lang="hi-IN" b="1" dirty="0"/>
              <a:t> </a:t>
            </a:r>
            <a:r>
              <a:rPr lang="hi-IN" b="1" dirty="0" err="1"/>
              <a:t>चौहान</a:t>
            </a:r>
            <a:r>
              <a:rPr lang="hi-IN" b="1" dirty="0"/>
              <a:t> </a:t>
            </a:r>
          </a:p>
          <a:p>
            <a:r>
              <a:rPr lang="hi-IN" b="1" dirty="0"/>
              <a:t>ऐतिहासिक कालक्रम में </a:t>
            </a:r>
            <a:r>
              <a:rPr lang="hi-IN" b="1" dirty="0" err="1"/>
              <a:t>गुर्जर</a:t>
            </a:r>
            <a:r>
              <a:rPr lang="hi-IN" b="1" dirty="0"/>
              <a:t> </a:t>
            </a:r>
            <a:endParaRPr lang="en-IN" b="1" dirty="0"/>
          </a:p>
          <a:p>
            <a:r>
              <a:rPr lang="en-IN" b="1" dirty="0"/>
              <a:t>JOURNAL </a:t>
            </a:r>
          </a:p>
          <a:p>
            <a:pPr lvl="1"/>
            <a:r>
              <a:rPr lang="en-IN" b="1" dirty="0"/>
              <a:t>PRITHVIRAJAYAN: AN INTERDISCIPLINARY 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35138-3D65-4DE6-B268-32AF9D90C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4" r="8820" b="21075"/>
          <a:stretch/>
        </p:blipFill>
        <p:spPr>
          <a:xfrm>
            <a:off x="9042034" y="2669458"/>
            <a:ext cx="3149966" cy="4188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7B70B-9252-4777-8C66-3FFB0DACD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430"/>
          <a:stretch/>
        </p:blipFill>
        <p:spPr>
          <a:xfrm>
            <a:off x="0" y="3784972"/>
            <a:ext cx="5492954" cy="30730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CB1E-2F42-4C1A-9247-AB4E9C76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Communications in Seminars/Conferences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A64B-84C5-46F9-A92D-4A174AC6D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>
            <a:normAutofit/>
          </a:bodyPr>
          <a:lstStyle/>
          <a:p>
            <a:r>
              <a:rPr lang="en-IN" sz="16600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784814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95175" cy="706964"/>
          </a:xfrm>
        </p:spPr>
        <p:txBody>
          <a:bodyPr/>
          <a:lstStyle/>
          <a:p>
            <a:r>
              <a:rPr lang="en-IN" dirty="0"/>
              <a:t>SOCIAL INTERPHASE 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599" y="2467882"/>
            <a:ext cx="3770375" cy="168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DISTINGUISHED ALUMNI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36779"/>
              </p:ext>
            </p:extLst>
          </p:nvPr>
        </p:nvGraphicFramePr>
        <p:xfrm>
          <a:off x="357052" y="2448652"/>
          <a:ext cx="5303520" cy="4194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487">
                  <a:extLst>
                    <a:ext uri="{9D8B030D-6E8A-4147-A177-3AD203B41FA5}">
                      <a16:colId xmlns:a16="http://schemas.microsoft.com/office/drawing/2014/main" val="262127114"/>
                    </a:ext>
                  </a:extLst>
                </a:gridCol>
                <a:gridCol w="2001086">
                  <a:extLst>
                    <a:ext uri="{9D8B030D-6E8A-4147-A177-3AD203B41FA5}">
                      <a16:colId xmlns:a16="http://schemas.microsoft.com/office/drawing/2014/main" val="58306088"/>
                    </a:ext>
                  </a:extLst>
                </a:gridCol>
                <a:gridCol w="1658947">
                  <a:extLst>
                    <a:ext uri="{9D8B030D-6E8A-4147-A177-3AD203B41FA5}">
                      <a16:colId xmlns:a16="http://schemas.microsoft.com/office/drawing/2014/main" val="2326269268"/>
                    </a:ext>
                  </a:extLst>
                </a:gridCol>
              </a:tblGrid>
              <a:tr h="2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Name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>
                          <a:effectLst/>
                        </a:rPr>
                        <a:t>Address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Designation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32340"/>
                  </a:ext>
                </a:extLst>
              </a:tr>
              <a:tr h="1150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</a:rPr>
                        <a:t>Dr.</a:t>
                      </a:r>
                      <a:r>
                        <a:rPr lang="en-IN" sz="1200" b="1" dirty="0">
                          <a:effectLst/>
                        </a:rPr>
                        <a:t> </a:t>
                      </a:r>
                      <a:r>
                        <a:rPr lang="en-IN" sz="1200" b="1" dirty="0" err="1">
                          <a:effectLst/>
                        </a:rPr>
                        <a:t>Hemlata</a:t>
                      </a:r>
                      <a:r>
                        <a:rPr lang="en-IN" sz="1200" b="1" dirty="0">
                          <a:effectLst/>
                        </a:rPr>
                        <a:t> </a:t>
                      </a:r>
                      <a:r>
                        <a:rPr lang="en-IN" sz="1200" b="1" dirty="0" err="1">
                          <a:effectLst/>
                        </a:rPr>
                        <a:t>Manglani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Department of Economics</a:t>
                      </a:r>
                      <a:endParaRPr lang="en-IN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Central University of Rajasthan, Kishangarh (Ajmer)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Assistant Professor</a:t>
                      </a:r>
                      <a:endParaRPr lang="en-IN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/>
                </a:tc>
                <a:extLst>
                  <a:ext uri="{0D108BD9-81ED-4DB2-BD59-A6C34878D82A}">
                    <a16:rowId xmlns:a16="http://schemas.microsoft.com/office/drawing/2014/main" val="1411405234"/>
                  </a:ext>
                </a:extLst>
              </a:tr>
              <a:tr h="1150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</a:rPr>
                        <a:t>Dr.</a:t>
                      </a:r>
                      <a:r>
                        <a:rPr lang="en-IN" sz="1200" b="1" dirty="0">
                          <a:effectLst/>
                        </a:rPr>
                        <a:t> Anurag </a:t>
                      </a:r>
                      <a:r>
                        <a:rPr lang="en-IN" sz="1200" b="1" dirty="0" err="1">
                          <a:effectLst/>
                        </a:rPr>
                        <a:t>Asawa</a:t>
                      </a:r>
                      <a:endParaRPr lang="en-IN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Department of Economics</a:t>
                      </a:r>
                      <a:endParaRPr lang="en-IN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</a:rPr>
                        <a:t>GoKhale</a:t>
                      </a:r>
                      <a:r>
                        <a:rPr lang="en-IN" sz="1200" b="1" dirty="0">
                          <a:effectLst/>
                        </a:rPr>
                        <a:t> Institute of Politics and Economics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Assistant Professor</a:t>
                      </a:r>
                      <a:endParaRPr lang="en-IN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 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/>
                </a:tc>
                <a:extLst>
                  <a:ext uri="{0D108BD9-81ED-4DB2-BD59-A6C34878D82A}">
                    <a16:rowId xmlns:a16="http://schemas.microsoft.com/office/drawing/2014/main" val="438551229"/>
                  </a:ext>
                </a:extLst>
              </a:tr>
              <a:tr h="690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Dr.Surender  Kumar </a:t>
                      </a:r>
                      <a:endParaRPr lang="en-IN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9460804264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Department of Economics</a:t>
                      </a:r>
                      <a:endParaRPr lang="en-IN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VMOU, Kota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Assistant Professor</a:t>
                      </a:r>
                      <a:endParaRPr lang="en-IN" sz="1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 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/>
                </a:tc>
                <a:extLst>
                  <a:ext uri="{0D108BD9-81ED-4DB2-BD59-A6C34878D82A}">
                    <a16:rowId xmlns:a16="http://schemas.microsoft.com/office/drawing/2014/main" val="606819696"/>
                  </a:ext>
                </a:extLst>
              </a:tr>
              <a:tr h="920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Ranveer Singh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</a:rPr>
                        <a:t>Statistical and Planning Department, Jaipur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Joint Director</a:t>
                      </a:r>
                      <a:endParaRPr lang="en-IN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</a:rPr>
                        <a:t> 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/>
                </a:tc>
                <a:extLst>
                  <a:ext uri="{0D108BD9-81ED-4DB2-BD59-A6C34878D82A}">
                    <a16:rowId xmlns:a16="http://schemas.microsoft.com/office/drawing/2014/main" val="2888389660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02017"/>
              </p:ext>
            </p:extLst>
          </p:nvPr>
        </p:nvGraphicFramePr>
        <p:xfrm>
          <a:off x="6357256" y="2371498"/>
          <a:ext cx="5016138" cy="4243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4431">
                  <a:extLst>
                    <a:ext uri="{9D8B030D-6E8A-4147-A177-3AD203B41FA5}">
                      <a16:colId xmlns:a16="http://schemas.microsoft.com/office/drawing/2014/main" val="262127114"/>
                    </a:ext>
                  </a:extLst>
                </a:gridCol>
                <a:gridCol w="1892654">
                  <a:extLst>
                    <a:ext uri="{9D8B030D-6E8A-4147-A177-3AD203B41FA5}">
                      <a16:colId xmlns:a16="http://schemas.microsoft.com/office/drawing/2014/main" val="58306088"/>
                    </a:ext>
                  </a:extLst>
                </a:gridCol>
                <a:gridCol w="1569053">
                  <a:extLst>
                    <a:ext uri="{9D8B030D-6E8A-4147-A177-3AD203B41FA5}">
                      <a16:colId xmlns:a16="http://schemas.microsoft.com/office/drawing/2014/main" val="2326269268"/>
                    </a:ext>
                  </a:extLst>
                </a:gridCol>
              </a:tblGrid>
              <a:tr h="213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>
                          <a:effectLst/>
                        </a:rPr>
                        <a:t>Name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>
                          <a:effectLst/>
                        </a:rPr>
                        <a:t>Address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Designation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567" marR="1856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32340"/>
                  </a:ext>
                </a:extLst>
              </a:tr>
              <a:tr h="1039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Anil Kumar </a:t>
                      </a:r>
                      <a:r>
                        <a:rPr lang="en-IN" sz="1200" b="1" dirty="0" err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Verma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9928378412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Reserve Bank of India, Mumbai 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Officer, Grade B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411405234"/>
                  </a:ext>
                </a:extLst>
              </a:tr>
              <a:tr h="1039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Svatantra</a:t>
                      </a: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Kumar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 P.O.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 P.O.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438551229"/>
                  </a:ext>
                </a:extLst>
              </a:tr>
              <a:tr h="62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Parbhudayal  Jangid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 P.O.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 P.O.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606819696"/>
                  </a:ext>
                </a:extLst>
              </a:tr>
              <a:tr h="639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Yogender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Savitri</a:t>
                      </a: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Girls Government College, Ajmer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Lecturer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2888389660"/>
                  </a:ext>
                </a:extLst>
              </a:tr>
              <a:tr h="639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Dharm</a:t>
                      </a: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Singh </a:t>
                      </a:r>
                      <a:r>
                        <a:rPr lang="en-IN" sz="1200" b="1" dirty="0" err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Meena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9001163666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Lecturer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JBD Government Girls College, Kota</a:t>
                      </a:r>
                      <a:endParaRPr lang="en-IN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Lecturer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2841106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79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/>
              <a:t>Well equipped computer lab</a:t>
            </a:r>
          </a:p>
          <a:p>
            <a:r>
              <a:rPr lang="en-IN" sz="3600" dirty="0"/>
              <a:t>Departmental Library </a:t>
            </a:r>
          </a:p>
          <a:p>
            <a:r>
              <a:rPr lang="en-IN" sz="3600" dirty="0"/>
              <a:t>Innovative teaching approach</a:t>
            </a:r>
          </a:p>
          <a:p>
            <a:r>
              <a:rPr lang="en-IN" sz="3600" dirty="0"/>
              <a:t>Educational trips</a:t>
            </a:r>
          </a:p>
          <a:p>
            <a:endParaRPr lang="en-IN" sz="3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WEAKNESSES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/>
              <a:t>Insufficient faculty</a:t>
            </a:r>
          </a:p>
          <a:p>
            <a:r>
              <a:rPr lang="en-IN" sz="3200" dirty="0"/>
              <a:t>Campus placements lacking</a:t>
            </a:r>
          </a:p>
          <a:p>
            <a:endParaRPr lang="en-IN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FUTURE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439" y="3692071"/>
            <a:ext cx="1951103" cy="58964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sz="3600" dirty="0"/>
              <a:t>THANKS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EBEBEB"/>
                </a:solidFill>
              </a:rPr>
              <a:t>Mission</a:t>
            </a:r>
            <a:endParaRPr lang="en-IN" b="1">
              <a:solidFill>
                <a:srgbClr val="EBEBEB"/>
              </a:solidFill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317115"/>
              </p:ext>
            </p:extLst>
          </p:nvPr>
        </p:nvGraphicFramePr>
        <p:xfrm>
          <a:off x="1304351" y="2228546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263" y="5138057"/>
            <a:ext cx="8177348" cy="16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5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Strategies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r>
              <a:rPr lang="en-US" dirty="0"/>
              <a:t>Course curriculum and pedagogy take into consideration the vision of the Department challenging students with assignments and internal evaluation  </a:t>
            </a:r>
          </a:p>
          <a:p>
            <a:r>
              <a:rPr lang="en-US" dirty="0"/>
              <a:t> Developing attitude for Research 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60" y="742153"/>
            <a:ext cx="2133600" cy="1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EBEBEB"/>
                </a:solidFill>
              </a:rPr>
              <a:t>COURSES OFFERED</a:t>
            </a:r>
            <a:br>
              <a:rPr lang="en-IN" dirty="0">
                <a:solidFill>
                  <a:srgbClr val="EBEBEB"/>
                </a:solidFill>
              </a:rPr>
            </a:br>
            <a:r>
              <a:rPr lang="en-IN" dirty="0">
                <a:solidFill>
                  <a:srgbClr val="EBEBEB"/>
                </a:solidFill>
              </a:rPr>
              <a:t>2021-22</a:t>
            </a: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235133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1832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57" y="799497"/>
            <a:ext cx="9875801" cy="706964"/>
          </a:xfrm>
        </p:spPr>
        <p:txBody>
          <a:bodyPr/>
          <a:lstStyle/>
          <a:p>
            <a:r>
              <a:rPr lang="en-IN" sz="3200" dirty="0"/>
              <a:t>MA Economics (Choice Based Credit System)</a:t>
            </a:r>
            <a:br>
              <a:rPr lang="en-IN" sz="3200" dirty="0"/>
            </a:br>
            <a:r>
              <a:rPr lang="en-IN" sz="3200" dirty="0"/>
              <a:t>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773794"/>
              </p:ext>
            </p:extLst>
          </p:nvPr>
        </p:nvGraphicFramePr>
        <p:xfrm>
          <a:off x="566057" y="2463436"/>
          <a:ext cx="8902408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107">
                <a:tc>
                  <a:txBody>
                    <a:bodyPr/>
                    <a:lstStyle/>
                    <a:p>
                      <a:r>
                        <a:rPr lang="en-IN" sz="1800" dirty="0"/>
                        <a:t>MA Economics (Annual)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107">
                <a:tc>
                  <a:txBody>
                    <a:bodyPr/>
                    <a:lstStyle/>
                    <a:p>
                      <a:r>
                        <a:rPr lang="en-IN" sz="1800" dirty="0"/>
                        <a:t>48 credits of core courses, 24 disciplinary elective courses,  Foundation courses allow interdisciplinary choice as 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107">
                <a:tc>
                  <a:txBody>
                    <a:bodyPr/>
                    <a:lstStyle/>
                    <a:p>
                      <a:r>
                        <a:rPr lang="en-IN" sz="1800" b="1" dirty="0"/>
                        <a:t>Options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107">
                <a:tc>
                  <a:txBody>
                    <a:bodyPr/>
                    <a:lstStyle/>
                    <a:p>
                      <a:r>
                        <a:rPr lang="en-IN" sz="1800" dirty="0"/>
                        <a:t>Industrial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1">
                <a:tc>
                  <a:txBody>
                    <a:bodyPr/>
                    <a:lstStyle/>
                    <a:p>
                      <a:r>
                        <a:rPr lang="en-IN" sz="1800" dirty="0"/>
                        <a:t>Mathematical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905">
                <a:tc>
                  <a:txBody>
                    <a:bodyPr/>
                    <a:lstStyle/>
                    <a:p>
                      <a:r>
                        <a:rPr lang="en-IN" sz="1800" dirty="0"/>
                        <a:t>Demography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107">
                <a:tc>
                  <a:txBody>
                    <a:bodyPr/>
                    <a:lstStyle/>
                    <a:p>
                      <a:r>
                        <a:rPr lang="en-IN" sz="1800" dirty="0"/>
                        <a:t>Health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867">
                <a:tc>
                  <a:txBody>
                    <a:bodyPr/>
                    <a:lstStyle/>
                    <a:p>
                      <a:r>
                        <a:rPr lang="en-IN" sz="1800" dirty="0"/>
                        <a:t>Agricultural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621">
                <a:tc>
                  <a:txBody>
                    <a:bodyPr/>
                    <a:lstStyle/>
                    <a:p>
                      <a:r>
                        <a:rPr lang="en-IN" sz="1800" dirty="0"/>
                        <a:t>Financial Institutions &amp; Financial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800" dirty="0"/>
                        <a:t>History of</a:t>
                      </a:r>
                      <a:r>
                        <a:rPr lang="en-IN" sz="1800" baseline="0" dirty="0"/>
                        <a:t> Economic Thought &amp; Indian Thinkers</a:t>
                      </a:r>
                      <a:endParaRPr lang="en-I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800" dirty="0"/>
                        <a:t>Environmental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Flowchart: Alternate Process 3"/>
          <p:cNvSpPr/>
          <p:nvPr/>
        </p:nvSpPr>
        <p:spPr>
          <a:xfrm>
            <a:off x="10367554" y="2966010"/>
            <a:ext cx="1436914" cy="93181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LEARN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10101943" y="3891990"/>
            <a:ext cx="1968137" cy="8839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CREATE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10441858" y="4788103"/>
            <a:ext cx="1436914" cy="8651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SHARE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728336" y="1429553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800" i="1" dirty="0"/>
              <a:t>Teaching and Learning as inquiry</a:t>
            </a:r>
            <a:br>
              <a:rPr lang="en-IN" sz="2800" i="1" dirty="0"/>
            </a:br>
            <a:r>
              <a:rPr lang="en-IN" sz="2800" i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2B09A-1701-4152-8A3C-9346F5F4352D}"/>
              </a:ext>
            </a:extLst>
          </p:cNvPr>
          <p:cNvSpPr txBox="1"/>
          <p:nvPr/>
        </p:nvSpPr>
        <p:spPr>
          <a:xfrm>
            <a:off x="7316197" y="3891990"/>
            <a:ext cx="1585690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Seminars</a:t>
            </a:r>
          </a:p>
          <a:p>
            <a:r>
              <a:rPr lang="en-IN" dirty="0"/>
              <a:t>Dissertation/</a:t>
            </a:r>
          </a:p>
          <a:p>
            <a:r>
              <a:rPr lang="en-IN" dirty="0"/>
              <a:t>Project Work</a:t>
            </a:r>
          </a:p>
        </p:txBody>
      </p:sp>
    </p:spTree>
    <p:extLst>
      <p:ext uri="{BB962C8B-B14F-4D97-AF65-F5344CB8AC3E}">
        <p14:creationId xmlns:p14="http://schemas.microsoft.com/office/powerpoint/2010/main" val="156960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37714" y="4327892"/>
            <a:ext cx="3809807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/>
              <a:t>Industrial visit in first semester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/>
              <a:t>project in fourth semester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9858" y="3192795"/>
            <a:ext cx="247856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lvl="0" hangingPunct="0"/>
            <a:r>
              <a:rPr lang="en-IN" sz="2800" b="1" dirty="0"/>
              <a:t> Library hours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183536" y="3425693"/>
            <a:ext cx="311816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hangingPunct="0"/>
            <a:r>
              <a:rPr lang="en-IN" sz="2800" dirty="0"/>
              <a:t>Student seminars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8448" y="4396514"/>
            <a:ext cx="3459974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hangingPunct="0"/>
            <a:r>
              <a:rPr lang="en-IN" sz="2800" b="1" dirty="0"/>
              <a:t> Power point presentations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5673" y="5429266"/>
            <a:ext cx="376027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2800" b="1" dirty="0"/>
              <a:t>Traditional chalk-board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34893" y="3804672"/>
            <a:ext cx="235352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IN" sz="2800" b="1" dirty="0"/>
              <a:t>Smart board</a:t>
            </a:r>
          </a:p>
        </p:txBody>
      </p:sp>
      <p:pic>
        <p:nvPicPr>
          <p:cNvPr id="5122" name="Picture 2" descr="Image result for TEACHING METHOD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5" y="401529"/>
            <a:ext cx="4572000" cy="3238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4" y="3716015"/>
            <a:ext cx="3197815" cy="3197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F79FE0-7BCB-4730-A3EC-356412CF777B}"/>
              </a:ext>
            </a:extLst>
          </p:cNvPr>
          <p:cNvSpPr/>
          <p:nvPr/>
        </p:nvSpPr>
        <p:spPr>
          <a:xfrm>
            <a:off x="5858435" y="2479248"/>
            <a:ext cx="5750292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lvl="0" hangingPunct="0"/>
            <a:r>
              <a:rPr lang="en-IN" sz="2800" dirty="0"/>
              <a:t>Online classes during pandemic</a:t>
            </a:r>
          </a:p>
        </p:txBody>
      </p:sp>
    </p:spTree>
    <p:extLst>
      <p:ext uri="{BB962C8B-B14F-4D97-AF65-F5344CB8AC3E}">
        <p14:creationId xmlns:p14="http://schemas.microsoft.com/office/powerpoint/2010/main" val="198298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CROSSOVER LEARNING</a:t>
            </a:r>
          </a:p>
        </p:txBody>
      </p:sp>
      <p:graphicFrame>
        <p:nvGraphicFramePr>
          <p:cNvPr id="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761273"/>
              </p:ext>
            </p:extLst>
          </p:nvPr>
        </p:nvGraphicFramePr>
        <p:xfrm>
          <a:off x="222049" y="2237740"/>
          <a:ext cx="7266405" cy="1901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0" descr="C:\Users\Dr Ashish Bhatnagar\Desktop\Photos\economics_1_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0741" y="3643084"/>
            <a:ext cx="3599543" cy="232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Dr Ashish Bhatnagar\AppData\Local\Microsoft\Windows\INetCache\Content.Word\IMG-20150410-WA00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2678" y="4422531"/>
            <a:ext cx="5024465" cy="243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83681" y="2496457"/>
            <a:ext cx="1730948" cy="251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249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FFFF"/>
                </a:solidFill>
              </a:rPr>
              <a:t>TECHNICAL WRITING AND PRESENTATION SKILLS</a:t>
            </a: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03206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15543" y="2640989"/>
            <a:ext cx="3010176" cy="104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8379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2451</TotalTime>
  <Words>1590</Words>
  <Application>Microsoft Office PowerPoint</Application>
  <PresentationFormat>Widescreen</PresentationFormat>
  <Paragraphs>273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Tahoma</vt:lpstr>
      <vt:lpstr>Wingdings 3</vt:lpstr>
      <vt:lpstr>Ion Boardroom</vt:lpstr>
      <vt:lpstr>DEPARTMENT OF ECONOMICS                  ESTD 1992</vt:lpstr>
      <vt:lpstr>PowerPoint Presentation</vt:lpstr>
      <vt:lpstr>Mission</vt:lpstr>
      <vt:lpstr>Strategies </vt:lpstr>
      <vt:lpstr>COURSES OFFERED 2021-22</vt:lpstr>
      <vt:lpstr>MA Economics (Choice Based Credit System)  </vt:lpstr>
      <vt:lpstr>PowerPoint Presentation</vt:lpstr>
      <vt:lpstr>CROSSOVER LEARNING</vt:lpstr>
      <vt:lpstr>TECHNICAL WRITING AND PRESENTATION SKILLS</vt:lpstr>
      <vt:lpstr>PowerPoint Presentation</vt:lpstr>
      <vt:lpstr>Facilities </vt:lpstr>
      <vt:lpstr>FINANCIAL ASSISTANCE TO STUDENTS</vt:lpstr>
      <vt:lpstr>PowerPoint Presentation</vt:lpstr>
      <vt:lpstr>PERMANENT FACULTY</vt:lpstr>
      <vt:lpstr>M.A. Economics</vt:lpstr>
      <vt:lpstr>Post Doctoral Project </vt:lpstr>
      <vt:lpstr>Research</vt:lpstr>
      <vt:lpstr>PUBLICATIONS</vt:lpstr>
      <vt:lpstr>PUBLICATIONS</vt:lpstr>
      <vt:lpstr> PUBLICATIONS (contd....)</vt:lpstr>
      <vt:lpstr>BOOKS &amp; JOURNALS</vt:lpstr>
      <vt:lpstr>Communications in Seminars/Conferences </vt:lpstr>
      <vt:lpstr>SOCIAL INTERPHASE </vt:lpstr>
      <vt:lpstr>DISTINGUISHED ALUMNI</vt:lpstr>
      <vt:lpstr>STRENGTHS</vt:lpstr>
      <vt:lpstr>WEAKNESSES</vt:lpstr>
      <vt:lpstr>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Bhatnagar</dc:creator>
  <cp:lastModifiedBy>Ashish Bhatnagar</cp:lastModifiedBy>
  <cp:revision>29</cp:revision>
  <dcterms:created xsi:type="dcterms:W3CDTF">2017-04-03T12:56:24Z</dcterms:created>
  <dcterms:modified xsi:type="dcterms:W3CDTF">2021-12-06T07:02:41Z</dcterms:modified>
</cp:coreProperties>
</file>